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3" r:id="rId2"/>
  </p:sldMasterIdLst>
  <p:notesMasterIdLst>
    <p:notesMasterId r:id="rId25"/>
  </p:notesMasterIdLst>
  <p:sldIdLst>
    <p:sldId id="274" r:id="rId3"/>
    <p:sldId id="292" r:id="rId4"/>
    <p:sldId id="291" r:id="rId5"/>
    <p:sldId id="298" r:id="rId6"/>
    <p:sldId id="295" r:id="rId7"/>
    <p:sldId id="294" r:id="rId8"/>
    <p:sldId id="296" r:id="rId9"/>
    <p:sldId id="293" r:id="rId10"/>
    <p:sldId id="297" r:id="rId11"/>
    <p:sldId id="276" r:id="rId12"/>
    <p:sldId id="299" r:id="rId13"/>
    <p:sldId id="301" r:id="rId14"/>
    <p:sldId id="300" r:id="rId15"/>
    <p:sldId id="302" r:id="rId16"/>
    <p:sldId id="303" r:id="rId17"/>
    <p:sldId id="305" r:id="rId18"/>
    <p:sldId id="304" r:id="rId19"/>
    <p:sldId id="307" r:id="rId20"/>
    <p:sldId id="306" r:id="rId21"/>
    <p:sldId id="309" r:id="rId22"/>
    <p:sldId id="308" r:id="rId23"/>
    <p:sldId id="310" r:id="rId24"/>
  </p:sldIdLst>
  <p:sldSz cx="9144000" cy="6858000" type="screen4x3"/>
  <p:notesSz cx="6797675" cy="9928225"/>
  <p:defaultTex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bg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6">
          <p15:clr>
            <a:srgbClr val="A4A3A4"/>
          </p15:clr>
        </p15:guide>
        <p15:guide id="2" pos="209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4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47" autoAdjust="0"/>
  </p:normalViewPr>
  <p:slideViewPr>
    <p:cSldViewPr>
      <p:cViewPr varScale="1">
        <p:scale>
          <a:sx n="68" d="100"/>
          <a:sy n="68" d="100"/>
        </p:scale>
        <p:origin x="1882" y="58"/>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notesViewPr>
    <p:cSldViewPr>
      <p:cViewPr>
        <p:scale>
          <a:sx n="100" d="100"/>
          <a:sy n="100" d="100"/>
        </p:scale>
        <p:origin x="-1650" y="930"/>
      </p:cViewPr>
      <p:guideLst>
        <p:guide orient="horz" pos="3076"/>
        <p:guide pos="209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cs typeface="Arial Unicode MS" charset="0"/>
            </a:endParaRPr>
          </a:p>
        </p:txBody>
      </p:sp>
      <p:sp>
        <p:nvSpPr>
          <p:cNvPr id="17411" name="Text Box 2"/>
          <p:cNvSpPr txBox="1">
            <a:spLocks noChangeArrowheads="1"/>
          </p:cNvSpP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cs typeface="Arial Unicode MS" charset="0"/>
            </a:endParaRPr>
          </a:p>
        </p:txBody>
      </p:sp>
      <p:sp>
        <p:nvSpPr>
          <p:cNvPr id="17412" name="Text Box 3"/>
          <p:cNvSpPr txBox="1">
            <a:spLocks noChangeArrowheads="1"/>
          </p:cNvSpPr>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cs typeface="Arial Unicode MS" charset="0"/>
            </a:endParaRPr>
          </a:p>
        </p:txBody>
      </p:sp>
      <p:sp>
        <p:nvSpPr>
          <p:cNvPr id="17413" name="Rectangle 4"/>
          <p:cNvSpPr>
            <a:spLocks noGrp="1" noRot="1" noChangeAspect="1" noChangeArrowheads="1"/>
          </p:cNvSpPr>
          <p:nvPr>
            <p:ph type="sldImg"/>
          </p:nvPr>
        </p:nvSpPr>
        <p:spPr bwMode="auto">
          <a:xfrm>
            <a:off x="919163" y="744538"/>
            <a:ext cx="4959350" cy="3721100"/>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sp>
      <p:sp>
        <p:nvSpPr>
          <p:cNvPr id="7173" name="Rectangle 5"/>
          <p:cNvSpPr>
            <a:spLocks noGrp="1" noChangeArrowheads="1"/>
          </p:cNvSpPr>
          <p:nvPr>
            <p:ph type="body"/>
          </p:nvPr>
        </p:nvSpPr>
        <p:spPr bwMode="auto">
          <a:xfrm>
            <a:off x="681038" y="4718050"/>
            <a:ext cx="5435600" cy="4465638"/>
          </a:xfrm>
          <a:prstGeom prst="rect">
            <a:avLst/>
          </a:prstGeom>
          <a:noFill/>
          <a:ln w="9525">
            <a:noFill/>
            <a:round/>
            <a:headEnd/>
            <a:tailEnd/>
          </a:ln>
          <a:effectLst/>
        </p:spPr>
        <p:txBody>
          <a:bodyPr vert="horz" wrap="square" lIns="95760" tIns="47880" rIns="95760" bIns="47880" numCol="1" anchor="t" anchorCtr="0" compatLnSpc="1">
            <a:prstTxWarp prst="textNoShape">
              <a:avLst/>
            </a:prstTxWarp>
          </a:bodyPr>
          <a:lstStyle/>
          <a:p>
            <a:pPr lvl="0"/>
            <a:endParaRPr lang="da-DK" noProof="0" smtClean="0"/>
          </a:p>
        </p:txBody>
      </p:sp>
      <p:sp>
        <p:nvSpPr>
          <p:cNvPr id="17415" name="Text Box 6"/>
          <p:cNvSpPr txBox="1">
            <a:spLocks noChangeArrowheads="1"/>
          </p:cNvSpPr>
          <p:nvPr/>
        </p:nvSpPr>
        <p:spPr bwMode="auto">
          <a:xfrm>
            <a:off x="0" y="9431338"/>
            <a:ext cx="2946400" cy="496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cs typeface="Arial Unicode MS" charset="0"/>
            </a:endParaRPr>
          </a:p>
        </p:txBody>
      </p:sp>
      <p:sp>
        <p:nvSpPr>
          <p:cNvPr id="7175" name="Rectangle 7"/>
          <p:cNvSpPr>
            <a:spLocks noGrp="1" noChangeArrowheads="1"/>
          </p:cNvSpPr>
          <p:nvPr>
            <p:ph type="sldNum"/>
          </p:nvPr>
        </p:nvSpPr>
        <p:spPr bwMode="auto">
          <a:xfrm>
            <a:off x="3851275" y="9431338"/>
            <a:ext cx="2944813" cy="495300"/>
          </a:xfrm>
          <a:prstGeom prst="rect">
            <a:avLst/>
          </a:prstGeom>
          <a:noFill/>
          <a:ln w="9525">
            <a:noFill/>
            <a:round/>
            <a:headEnd/>
            <a:tailEnd/>
          </a:ln>
          <a:effectLst/>
        </p:spPr>
        <p:txBody>
          <a:bodyPr vert="horz" wrap="square" lIns="95760" tIns="47880" rIns="95760" bIns="47880" numCol="1" anchor="b" anchorCtr="0" compatLnSpc="1">
            <a:prstTxWarp prst="textNoShape">
              <a:avLst/>
            </a:prstTxWarp>
          </a:bodyPr>
          <a:lstStyle>
            <a:lvl1pPr algn="r">
              <a:buClrTx/>
              <a:buFontTx/>
              <a:buNone/>
              <a:tabLst>
                <a:tab pos="723900" algn="l"/>
                <a:tab pos="1447800" algn="l"/>
                <a:tab pos="2171700" algn="l"/>
                <a:tab pos="2895600" algn="l"/>
              </a:tabLst>
              <a:defRPr sz="1200">
                <a:solidFill>
                  <a:srgbClr val="000000"/>
                </a:solidFill>
                <a:latin typeface="Arial" pitchFamily="34" charset="0"/>
              </a:defRPr>
            </a:lvl1pPr>
          </a:lstStyle>
          <a:p>
            <a:fld id="{1886CD2B-399D-4FC9-8631-E73C48B3F282}" type="slidenum">
              <a:rPr lang="da-DK"/>
              <a:pPr/>
              <a:t>‹nr.›</a:t>
            </a:fld>
            <a:endParaRPr lang="da-DK" dirty="0"/>
          </a:p>
        </p:txBody>
      </p:sp>
    </p:spTree>
    <p:extLst>
      <p:ext uri="{BB962C8B-B14F-4D97-AF65-F5344CB8AC3E}">
        <p14:creationId xmlns:p14="http://schemas.microsoft.com/office/powerpoint/2010/main" val="183801507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MS PGothic"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MS PGothic" charset="0"/>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MS PGothic" charset="0"/>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MS PGothic" charset="0"/>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Utrolig glad</a:t>
            </a:r>
            <a:r>
              <a:rPr lang="da-DK" baseline="0" dirty="0" smtClean="0"/>
              <a:t> for at være her i dag.</a:t>
            </a:r>
          </a:p>
          <a:p>
            <a:r>
              <a:rPr lang="da-DK" baseline="0" dirty="0" smtClean="0"/>
              <a:t>To år siden vi startede projektet op for de deltagende skoler.</a:t>
            </a:r>
          </a:p>
          <a:p>
            <a:r>
              <a:rPr lang="da-DK" baseline="0" dirty="0" smtClean="0"/>
              <a:t>Alle fået midler som led i den gymnasiale udviklingsplan – og vi havde fået midler til at facilitere og følge forsøgene.</a:t>
            </a:r>
          </a:p>
          <a:p>
            <a:endParaRPr lang="da-DK" baseline="0" dirty="0" smtClean="0"/>
          </a:p>
          <a:p>
            <a:r>
              <a:rPr lang="da-DK" baseline="0" dirty="0" smtClean="0"/>
              <a:t>I udgangspunktet var vi alle meget undersøgende og også noget uafklarede på hvad det her med klasserumskultur, inklusion og fraværsbekæmpelse betød.</a:t>
            </a:r>
          </a:p>
          <a:p>
            <a:r>
              <a:rPr lang="da-DK" baseline="0" dirty="0" smtClean="0"/>
              <a:t>I den forgangne tid sket utrolig meget.</a:t>
            </a:r>
          </a:p>
          <a:p>
            <a:r>
              <a:rPr lang="da-DK" baseline="0" dirty="0" smtClean="0"/>
              <a:t>De deltagende skoler har på hver deres måde gennemført nogle meget veltilrettelagte og udbytterige udviklingsprojekter.</a:t>
            </a:r>
          </a:p>
          <a:p>
            <a:r>
              <a:rPr lang="da-DK" baseline="0" dirty="0" smtClean="0"/>
              <a:t>Forskere og skoler har mødtes – både sammen og i seks sparringsklynger.</a:t>
            </a:r>
          </a:p>
          <a:p>
            <a:r>
              <a:rPr lang="da-DK" baseline="0" dirty="0" smtClean="0"/>
              <a:t>Skolerne har evaluret og samlet data ind om deres projekter.</a:t>
            </a:r>
          </a:p>
          <a:p>
            <a:r>
              <a:rPr lang="da-DK" baseline="0" dirty="0" smtClean="0"/>
              <a:t>Og vi har som forskere understøttes skolerne med viden og dataindsamlingsmetoder, ligesom vi har samlet erfaringer op på tværs af projekterne</a:t>
            </a:r>
          </a:p>
          <a:p>
            <a:endParaRPr lang="da-DK" baseline="0" dirty="0" smtClean="0"/>
          </a:p>
          <a:p>
            <a:r>
              <a:rPr lang="da-DK" baseline="0" dirty="0" smtClean="0"/>
              <a:t>Og nu står vi her i dag – meget spændte på at kunne formidle vores erfaringer og pointer bredt set til gymnasieverdenen.</a:t>
            </a:r>
          </a:p>
          <a:p>
            <a:endParaRPr lang="da-DK" baseline="0" dirty="0" smtClean="0"/>
          </a:p>
          <a:p>
            <a:r>
              <a:rPr lang="da-DK" baseline="0" dirty="0" smtClean="0"/>
              <a:t>Min kollega Susanne Murning desværre syg.</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1</a:t>
            </a:fld>
            <a:endParaRPr lang="da-DK" dirty="0"/>
          </a:p>
        </p:txBody>
      </p:sp>
    </p:spTree>
    <p:extLst>
      <p:ext uri="{BB962C8B-B14F-4D97-AF65-F5344CB8AC3E}">
        <p14:creationId xmlns:p14="http://schemas.microsoft.com/office/powerpoint/2010/main" val="3301050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000" dirty="0" smtClean="0"/>
              <a:t>Skolerne har vægtet forskellige</a:t>
            </a:r>
            <a:r>
              <a:rPr lang="da-DK" sz="1000" baseline="0" dirty="0" smtClean="0"/>
              <a:t> dele og haft forskellige interesser og mål med projekterne – men alle projekter kan ses som kulturforandringsprojekter, der forsøger at ændre klasserumskulturen i retning af at være mere engagerende og inkluderende klasserumskultur – netop for at kunne inkludere og motivere alle elevgrupper.</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sz="1000" dirty="0" smtClean="0"/>
              <a:t>Hænger sammen og er tilsammen med til at skabe den klasserumskultur,</a:t>
            </a:r>
            <a:r>
              <a:rPr lang="da-DK" sz="1000" baseline="0" dirty="0" smtClean="0"/>
              <a:t> der skabes og gør sig gældende i en klasse.</a:t>
            </a:r>
          </a:p>
          <a:p>
            <a:endParaRPr lang="da-DK" sz="1000" baseline="0" dirty="0" smtClean="0"/>
          </a:p>
          <a:p>
            <a:endParaRPr lang="da-DK" sz="1000" baseline="0" dirty="0" smtClean="0"/>
          </a:p>
          <a:p>
            <a:r>
              <a:rPr lang="da-DK" sz="1000" baseline="0" dirty="0" smtClean="0"/>
              <a:t>De tre niveauer fungeret som et redskab for skolerne ifht at indplacere deres udviklingsarbejde.</a:t>
            </a:r>
          </a:p>
          <a:p>
            <a:r>
              <a:rPr lang="da-DK" sz="1000" baseline="0" dirty="0" smtClean="0"/>
              <a:t>Men også som et redskab for forskningen ifht at analysere de tværgående erfaringer.</a:t>
            </a:r>
          </a:p>
          <a:p>
            <a:endParaRPr lang="da-DK" sz="1000" baseline="0" dirty="0" smtClean="0"/>
          </a:p>
          <a:p>
            <a:r>
              <a:rPr lang="da-DK" sz="1000" baseline="0" dirty="0" smtClean="0"/>
              <a:t>Men de griber dette forandringsarbejde an fra tre forskellige niveauer – der omhandler tre kulturelle nievauer, der alle har indflydelse på hvad der for en klasserumskultur der gør sig gældende og skabes i en klasse. </a:t>
            </a:r>
          </a:p>
          <a:p>
            <a:r>
              <a:rPr lang="da-DK" sz="1000" baseline="0" dirty="0" smtClean="0"/>
              <a:t>Knytter sig også til tre aktørgrupper: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sz="1000" b="1" kern="1200" dirty="0" smtClean="0">
                <a:solidFill>
                  <a:srgbClr val="000000"/>
                </a:solidFill>
                <a:effectLst/>
                <a:latin typeface="Times New Roman" pitchFamily="16" charset="0"/>
                <a:ea typeface="MS PGothic" pitchFamily="34" charset="-128"/>
                <a:cs typeface="MS PGothic" charset="0"/>
              </a:rPr>
              <a:t>Skolens kulturelle</a:t>
            </a:r>
            <a:r>
              <a:rPr lang="da-DK" sz="1000" b="1" kern="1200" baseline="0" dirty="0" smtClean="0">
                <a:solidFill>
                  <a:srgbClr val="000000"/>
                </a:solidFill>
                <a:effectLst/>
                <a:latin typeface="Times New Roman" pitchFamily="16" charset="0"/>
                <a:ea typeface="MS PGothic" pitchFamily="34" charset="-128"/>
                <a:cs typeface="MS PGothic" charset="0"/>
              </a:rPr>
              <a:t> praksis:</a:t>
            </a:r>
            <a:r>
              <a:rPr lang="da-DK" sz="1000" kern="1200" baseline="0" dirty="0" smtClean="0">
                <a:solidFill>
                  <a:srgbClr val="000000"/>
                </a:solidFill>
                <a:effectLst/>
                <a:latin typeface="Times New Roman" pitchFamily="16" charset="0"/>
                <a:ea typeface="MS PGothic" pitchFamily="34" charset="-128"/>
                <a:cs typeface="MS PGothic" charset="0"/>
              </a:rPr>
              <a:t> </a:t>
            </a:r>
            <a:r>
              <a:rPr lang="da-DK" sz="1000" kern="1200" dirty="0" smtClean="0">
                <a:solidFill>
                  <a:srgbClr val="000000"/>
                </a:solidFill>
                <a:effectLst/>
                <a:latin typeface="Times New Roman" pitchFamily="16" charset="0"/>
                <a:ea typeface="MS PGothic" pitchFamily="34" charset="-128"/>
                <a:cs typeface="MS PGothic" charset="0"/>
              </a:rPr>
              <a:t>Dette niveau indeholder overordnede forståelser af og idealer om hvad en gymnasial uddannelse er og skal være – og</a:t>
            </a:r>
            <a:r>
              <a:rPr lang="da-DK" sz="1000" kern="1200" baseline="0" dirty="0" smtClean="0">
                <a:solidFill>
                  <a:srgbClr val="000000"/>
                </a:solidFill>
                <a:effectLst/>
                <a:latin typeface="Times New Roman" pitchFamily="16" charset="0"/>
                <a:ea typeface="MS PGothic" pitchFamily="34" charset="-128"/>
                <a:cs typeface="MS PGothic" charset="0"/>
              </a:rPr>
              <a:t> hvordan de tolkes og praktiseres på den enkelte skole</a:t>
            </a:r>
            <a:r>
              <a:rPr lang="da-DK" sz="1000" kern="1200" dirty="0" smtClean="0">
                <a:solidFill>
                  <a:srgbClr val="000000"/>
                </a:solidFill>
                <a:effectLst/>
                <a:latin typeface="Times New Roman" pitchFamily="16" charset="0"/>
                <a:ea typeface="MS PGothic" pitchFamily="34" charset="-128"/>
                <a:cs typeface="MS PGothic" charset="0"/>
              </a:rPr>
              <a:t>. Fx</a:t>
            </a:r>
            <a:r>
              <a:rPr lang="da-DK" sz="1000" kern="1200" baseline="0" dirty="0" smtClean="0">
                <a:solidFill>
                  <a:srgbClr val="000000"/>
                </a:solidFill>
                <a:effectLst/>
                <a:latin typeface="Times New Roman" pitchFamily="16" charset="0"/>
                <a:ea typeface="MS PGothic" pitchFamily="34" charset="-128"/>
                <a:cs typeface="MS PGothic" charset="0"/>
              </a:rPr>
              <a:t> </a:t>
            </a:r>
            <a:r>
              <a:rPr lang="da-DK" sz="1000" kern="1200" dirty="0" smtClean="0">
                <a:solidFill>
                  <a:srgbClr val="000000"/>
                </a:solidFill>
                <a:effectLst/>
                <a:latin typeface="Times New Roman" pitchFamily="16" charset="0"/>
                <a:ea typeface="MS PGothic" pitchFamily="34" charset="-128"/>
                <a:cs typeface="MS PGothic" charset="0"/>
              </a:rPr>
              <a:t>idealer om skolens</a:t>
            </a:r>
            <a:r>
              <a:rPr lang="da-DK" sz="1000" kern="1200" baseline="0" dirty="0" smtClean="0">
                <a:solidFill>
                  <a:srgbClr val="000000"/>
                </a:solidFill>
                <a:effectLst/>
                <a:latin typeface="Times New Roman" pitchFamily="16" charset="0"/>
                <a:ea typeface="MS PGothic" pitchFamily="34" charset="-128"/>
                <a:cs typeface="MS PGothic" charset="0"/>
              </a:rPr>
              <a:t> </a:t>
            </a:r>
            <a:r>
              <a:rPr lang="da-DK" sz="1000" kern="1200" dirty="0" smtClean="0">
                <a:solidFill>
                  <a:srgbClr val="000000"/>
                </a:solidFill>
                <a:effectLst/>
                <a:latin typeface="Times New Roman" pitchFamily="16" charset="0"/>
                <a:ea typeface="MS PGothic" pitchFamily="34" charset="-128"/>
                <a:cs typeface="MS PGothic" charset="0"/>
              </a:rPr>
              <a:t>organisering, pædagogik, fagprofil – og hvordan praktiseres og danner kulturel ramme for lærernes undervisnings-praksis og elevernes deltagelse. Men også de forhold skolen er indlejret i – i gymnasiet generelt</a:t>
            </a:r>
            <a:r>
              <a:rPr lang="da-DK" sz="1000" kern="1200" baseline="0" dirty="0" smtClean="0">
                <a:solidFill>
                  <a:srgbClr val="000000"/>
                </a:solidFill>
                <a:effectLst/>
                <a:latin typeface="Times New Roman" pitchFamily="16" charset="0"/>
                <a:ea typeface="MS PGothic" pitchFamily="34" charset="-128"/>
                <a:cs typeface="MS PGothic" charset="0"/>
              </a:rPr>
              <a:t> og i kraft af </a:t>
            </a:r>
            <a:r>
              <a:rPr lang="da-DK" sz="1000" kern="1200" dirty="0" smtClean="0">
                <a:solidFill>
                  <a:srgbClr val="000000"/>
                </a:solidFill>
                <a:effectLst/>
                <a:latin typeface="Times New Roman" pitchFamily="16" charset="0"/>
                <a:ea typeface="MS PGothic" pitchFamily="34" charset="-128"/>
                <a:cs typeface="MS PGothic" charset="0"/>
              </a:rPr>
              <a:t>skolens historie, lokalitet, ledelse, lærer- og elevsammen-sætning etc. Forandringer af skolens kulturelle praksis griber ind i skolens lærings- og videnskultur og organiseringen af undervisningen, generelt og konkret. Eksempelvis gennem udvikling af nye læringsrum, undervisningsformer,</a:t>
            </a:r>
            <a:r>
              <a:rPr lang="da-DK" sz="1000" kern="1200" baseline="0" dirty="0" smtClean="0">
                <a:solidFill>
                  <a:srgbClr val="000000"/>
                </a:solidFill>
                <a:effectLst/>
                <a:latin typeface="Times New Roman" pitchFamily="16" charset="0"/>
                <a:ea typeface="MS PGothic" pitchFamily="34" charset="-128"/>
                <a:cs typeface="MS PGothic" charset="0"/>
              </a:rPr>
              <a:t> fagprofiler</a:t>
            </a:r>
            <a:r>
              <a:rPr lang="da-DK" sz="1000" kern="1200" dirty="0" smtClean="0">
                <a:solidFill>
                  <a:srgbClr val="000000"/>
                </a:solidFill>
                <a:effectLst/>
                <a:latin typeface="Times New Roman" pitchFamily="16" charset="0"/>
                <a:ea typeface="MS PGothic" pitchFamily="34" charset="-128"/>
                <a:cs typeface="MS PGothic" charset="0"/>
              </a:rPr>
              <a:t>. Både</a:t>
            </a:r>
            <a:r>
              <a:rPr lang="da-DK" sz="1000" kern="1200" baseline="0" dirty="0" smtClean="0">
                <a:solidFill>
                  <a:srgbClr val="000000"/>
                </a:solidFill>
                <a:effectLst/>
                <a:latin typeface="Times New Roman" pitchFamily="16" charset="0"/>
                <a:ea typeface="MS PGothic" pitchFamily="34" charset="-128"/>
                <a:cs typeface="MS PGothic" charset="0"/>
              </a:rPr>
              <a:t> intenderet i udviklingsprojekter og startegier og mere uintenderet som følge af tilpasninger til omverdenen.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da-DK" sz="1000" kern="1200" baseline="0" dirty="0" smtClean="0">
              <a:solidFill>
                <a:srgbClr val="000000"/>
              </a:solidFill>
              <a:effectLst/>
              <a:latin typeface="Times New Roman" pitchFamily="16" charset="0"/>
              <a:ea typeface="MS PGothic" pitchFamily="34" charset="-128"/>
              <a:cs typeface="MS PGothic"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sz="1000" kern="1200" baseline="0" dirty="0" smtClean="0">
                <a:solidFill>
                  <a:srgbClr val="000000"/>
                </a:solidFill>
                <a:effectLst/>
                <a:latin typeface="Times New Roman" pitchFamily="16" charset="0"/>
                <a:ea typeface="MS PGothic" pitchFamily="34" charset="-128"/>
                <a:cs typeface="MS PGothic" charset="0"/>
              </a:rPr>
              <a:t>Jackson: målstruktur</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sz="1000" b="1" dirty="0" smtClean="0"/>
              <a:t>Lærernes kulturelle praksis: </a:t>
            </a:r>
            <a:r>
              <a:rPr lang="da-DK" sz="1200" b="0" kern="1200" dirty="0" smtClean="0">
                <a:solidFill>
                  <a:srgbClr val="000000"/>
                </a:solidFill>
                <a:effectLst/>
                <a:latin typeface="Times New Roman" pitchFamily="16" charset="0"/>
                <a:ea typeface="MS PGothic" pitchFamily="34" charset="-128"/>
              </a:rPr>
              <a:t>De</a:t>
            </a:r>
            <a:r>
              <a:rPr lang="da-DK" sz="1200" b="0" kern="1200" baseline="0" dirty="0" smtClean="0">
                <a:solidFill>
                  <a:srgbClr val="000000"/>
                </a:solidFill>
                <a:effectLst/>
                <a:latin typeface="Times New Roman" pitchFamily="16" charset="0"/>
                <a:ea typeface="MS PGothic" pitchFamily="34" charset="-128"/>
              </a:rPr>
              <a:t> kulturelle betydninger, som guider lærernes arbejde - herunder</a:t>
            </a:r>
            <a:r>
              <a:rPr lang="da-DK" sz="1200" kern="1200" dirty="0" smtClean="0">
                <a:solidFill>
                  <a:srgbClr val="000000"/>
                </a:solidFill>
                <a:effectLst/>
                <a:latin typeface="Times New Roman" pitchFamily="16" charset="0"/>
                <a:ea typeface="MS PGothic" pitchFamily="34" charset="-128"/>
                <a:cs typeface="MS PGothic" charset="0"/>
              </a:rPr>
              <a:t> deres undervisning, forberedelse, relation til hinanden, til eleverne, til faget (og andre fag), deres læringsforståelser etc. Dette gælder eksempelvis skoleprojekter med udvikling af kollegial sparring, teamsamarbejde og udvikling af lærerens rolle i arbejdet med at skabe en mere inkluderende og engagerende klasserumskultur.</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sz="1200" b="1" kern="1200" dirty="0" smtClean="0">
                <a:solidFill>
                  <a:srgbClr val="000000"/>
                </a:solidFill>
                <a:effectLst/>
                <a:latin typeface="Times New Roman" pitchFamily="16" charset="0"/>
                <a:ea typeface="MS PGothic" pitchFamily="34" charset="-128"/>
                <a:cs typeface="MS PGothic" charset="0"/>
              </a:rPr>
              <a:t>Elevernes kulturelle praksis: </a:t>
            </a:r>
            <a:r>
              <a:rPr lang="da-DK" sz="1200" b="0" kern="1200" dirty="0" smtClean="0">
                <a:solidFill>
                  <a:srgbClr val="000000"/>
                </a:solidFill>
                <a:effectLst/>
                <a:latin typeface="Times New Roman" pitchFamily="16" charset="0"/>
                <a:ea typeface="MS PGothic" pitchFamily="34" charset="-128"/>
                <a:cs typeface="MS PGothic" charset="0"/>
              </a:rPr>
              <a:t>De kulturelle betydninger, der guider eleverne</a:t>
            </a:r>
            <a:r>
              <a:rPr lang="da-DK" sz="1200" b="0" kern="1200" baseline="0" dirty="0" smtClean="0">
                <a:solidFill>
                  <a:srgbClr val="000000"/>
                </a:solidFill>
                <a:effectLst/>
                <a:latin typeface="Times New Roman" pitchFamily="16" charset="0"/>
                <a:ea typeface="MS PGothic" pitchFamily="34" charset="-128"/>
                <a:cs typeface="MS PGothic" charset="0"/>
              </a:rPr>
              <a:t> ifht både </a:t>
            </a:r>
            <a:r>
              <a:rPr lang="da-DK" sz="1200" kern="1200" dirty="0" smtClean="0">
                <a:solidFill>
                  <a:srgbClr val="000000"/>
                </a:solidFill>
                <a:effectLst/>
                <a:latin typeface="Times New Roman" pitchFamily="16" charset="0"/>
                <a:ea typeface="MS PGothic" pitchFamily="34" charset="-128"/>
                <a:cs typeface="MS PGothic" charset="0"/>
              </a:rPr>
              <a:t>deltagelsesstrategier, relation til hinanden, til lærerne, til fagene, til skolen og uddannelsen,</a:t>
            </a:r>
            <a:r>
              <a:rPr lang="da-DK" sz="1200" kern="1200" baseline="0" dirty="0" smtClean="0">
                <a:solidFill>
                  <a:srgbClr val="000000"/>
                </a:solidFill>
                <a:effectLst/>
                <a:latin typeface="Times New Roman" pitchFamily="16" charset="0"/>
                <a:ea typeface="MS PGothic" pitchFamily="34" charset="-128"/>
                <a:cs typeface="MS PGothic" charset="0"/>
              </a:rPr>
              <a:t> men også de normer og vaner, de opbygger</a:t>
            </a:r>
            <a:r>
              <a:rPr lang="da-DK" sz="1200" kern="1200" dirty="0" smtClean="0">
                <a:solidFill>
                  <a:srgbClr val="000000"/>
                </a:solidFill>
                <a:effectLst/>
                <a:latin typeface="Times New Roman" pitchFamily="16" charset="0"/>
                <a:ea typeface="MS PGothic" pitchFamily="34" charset="-128"/>
                <a:cs typeface="MS PGothic" charset="0"/>
              </a:rPr>
              <a:t>. Også ungdomskulturen udenfor har betydning. Eks. På udviklingsprojekter: lektie-integrerende undervisning, etablering af gode studievaner, et godt studiemiljø, læringsfællesskaber på skolen og i den konkrete gymnasieklasse</a:t>
            </a:r>
            <a:r>
              <a:rPr lang="da-DK" sz="1200" kern="1200" baseline="0" dirty="0" smtClean="0">
                <a:solidFill>
                  <a:srgbClr val="000000"/>
                </a:solidFill>
                <a:effectLst/>
                <a:latin typeface="Times New Roman" pitchFamily="16" charset="0"/>
                <a:ea typeface="MS PGothic" pitchFamily="34" charset="-128"/>
                <a:cs typeface="MS PGothic" charset="0"/>
              </a:rPr>
              <a:t> – der går på at forandrer elevernes kultur (og derigennem klasserumskultur).</a:t>
            </a:r>
            <a:endParaRPr lang="da-DK" sz="1200" kern="1200" dirty="0" smtClean="0">
              <a:solidFill>
                <a:srgbClr val="000000"/>
              </a:solidFill>
              <a:effectLst/>
              <a:latin typeface="Times New Roman" pitchFamily="16" charset="0"/>
              <a:ea typeface="MS PGothic" pitchFamily="34" charset="-128"/>
              <a:cs typeface="MS PGothic"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da-DK" sz="1200" b="1" kern="1200" dirty="0" smtClean="0">
              <a:solidFill>
                <a:srgbClr val="000000"/>
              </a:solidFill>
              <a:effectLst/>
              <a:latin typeface="Times New Roman" pitchFamily="16" charset="0"/>
              <a:ea typeface="MS PGothic" pitchFamily="34" charset="-128"/>
              <a:cs typeface="MS PGothic" charset="0"/>
            </a:endParaRPr>
          </a:p>
          <a:p>
            <a:endParaRPr lang="da-DK" sz="1000" b="1" dirty="0" smtClean="0"/>
          </a:p>
          <a:p>
            <a:endParaRPr lang="da-DK" sz="1000" baseline="0" dirty="0" smtClean="0"/>
          </a:p>
          <a:p>
            <a:endParaRPr lang="da-DK" sz="1000" dirty="0"/>
          </a:p>
        </p:txBody>
      </p:sp>
      <p:sp>
        <p:nvSpPr>
          <p:cNvPr id="4" name="Pladsholder til diasnummer 3"/>
          <p:cNvSpPr>
            <a:spLocks noGrp="1"/>
          </p:cNvSpPr>
          <p:nvPr>
            <p:ph type="sldNum" idx="10"/>
          </p:nvPr>
        </p:nvSpPr>
        <p:spPr/>
        <p:txBody>
          <a:bodyPr/>
          <a:lstStyle/>
          <a:p>
            <a:fld id="{1886CD2B-399D-4FC9-8631-E73C48B3F282}" type="slidenum">
              <a:rPr lang="da-DK" smtClean="0"/>
              <a:pPr/>
              <a:t>13</a:t>
            </a:fld>
            <a:endParaRPr lang="da-DK" dirty="0"/>
          </a:p>
        </p:txBody>
      </p:sp>
    </p:spTree>
    <p:extLst>
      <p:ext uri="{BB962C8B-B14F-4D97-AF65-F5344CB8AC3E}">
        <p14:creationId xmlns:p14="http://schemas.microsoft.com/office/powerpoint/2010/main" val="848183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Meget kan kun ændres gennem mere grundlæggende</a:t>
            </a:r>
            <a:r>
              <a:rPr lang="da-DK" baseline="0" dirty="0" smtClean="0"/>
              <a:t> forandringer – fx af vidensforståelsen, men også bedømmelsesformer.</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14</a:t>
            </a:fld>
            <a:endParaRPr lang="da-DK" dirty="0"/>
          </a:p>
        </p:txBody>
      </p:sp>
    </p:spTree>
    <p:extLst>
      <p:ext uri="{BB962C8B-B14F-4D97-AF65-F5344CB8AC3E}">
        <p14:creationId xmlns:p14="http://schemas.microsoft.com/office/powerpoint/2010/main" val="1911984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da-DK" dirty="0" smtClean="0"/>
              <a:t>Fra det individuelle til det kollektive</a:t>
            </a:r>
          </a:p>
          <a:p>
            <a:r>
              <a:rPr lang="da-DK" dirty="0" smtClean="0"/>
              <a:t>(også fra lærernes perspektiv: det ensomme møde med en klasse)</a:t>
            </a:r>
          </a:p>
          <a:p>
            <a:endParaRPr lang="da-DK" dirty="0" smtClean="0"/>
          </a:p>
          <a:p>
            <a:r>
              <a:rPr lang="da-DK" dirty="0" smtClean="0"/>
              <a:t>Forskel: Fred: Knytte</a:t>
            </a:r>
            <a:r>
              <a:rPr lang="da-DK" baseline="0" dirty="0" smtClean="0"/>
              <a:t>t til 1 g klasseteams, FAA: dem, der melder sig</a:t>
            </a:r>
            <a:endParaRPr lang="da-DK" dirty="0" smtClean="0"/>
          </a:p>
          <a:p>
            <a:endParaRPr lang="da-DK" dirty="0" smtClean="0"/>
          </a:p>
          <a:p>
            <a:r>
              <a:rPr lang="da-DK" sz="1200" kern="1200" dirty="0" smtClean="0">
                <a:solidFill>
                  <a:srgbClr val="000000"/>
                </a:solidFill>
                <a:effectLst/>
                <a:latin typeface="Times New Roman" pitchFamily="16" charset="0"/>
                <a:ea typeface="MS PGothic" pitchFamily="34" charset="-128"/>
                <a:cs typeface="MS PGothic" charset="0"/>
              </a:rPr>
              <a:t>Lærrollen fornadrer sig også ifht hvad læreren skal – relations-</a:t>
            </a:r>
            <a:r>
              <a:rPr lang="da-DK" sz="1200" kern="1200" baseline="0" dirty="0" smtClean="0">
                <a:solidFill>
                  <a:srgbClr val="000000"/>
                </a:solidFill>
                <a:effectLst/>
                <a:latin typeface="Times New Roman" pitchFamily="16" charset="0"/>
                <a:ea typeface="MS PGothic" pitchFamily="34" charset="-128"/>
                <a:cs typeface="MS PGothic" charset="0"/>
              </a:rPr>
              <a:t> og kulturskaber. </a:t>
            </a:r>
            <a:r>
              <a:rPr lang="da-DK" sz="1200" kern="1200" dirty="0" smtClean="0">
                <a:solidFill>
                  <a:srgbClr val="000000"/>
                </a:solidFill>
                <a:effectLst/>
                <a:latin typeface="Times New Roman" pitchFamily="16" charset="0"/>
                <a:ea typeface="MS PGothic" pitchFamily="34" charset="-128"/>
                <a:cs typeface="MS PGothic" charset="0"/>
              </a:rPr>
              <a:t>Lærerens opbygning af relationskapital forudsætter at han/hun er og handler på måder, der gør at eleverne oplever at læreren har ’fortjent sin position’ og den værdi det giver at være autoritet. Eleverne må betragte læreren som en person ’det er vigtigt at være sammen med, lytte til og lære af’. Tilsvarende er det vigtigt, at læreren giver indtryk af at han/hun gerne vil være samme med, lytte og lære af eleverne. Som Trondman udtrykker det: </a:t>
            </a:r>
            <a:r>
              <a:rPr lang="da-DK" sz="1200" i="1" kern="1200" dirty="0" smtClean="0">
                <a:solidFill>
                  <a:srgbClr val="000000"/>
                </a:solidFill>
                <a:effectLst/>
                <a:latin typeface="Times New Roman" pitchFamily="16" charset="0"/>
                <a:ea typeface="MS PGothic" pitchFamily="34" charset="-128"/>
                <a:cs typeface="MS PGothic" charset="0"/>
              </a:rPr>
              <a:t>”Faglig dygtighed og pædagogik er således nødvendige – men ikke tilstrækkelige – kompetencer. Læreren er nødt til at vinde relationen, hvis undervisningen skal blive til læring hos eleverne. Det forudsætter, at læreren er nærværende sammen med eleverne i klasseværelset og i skolemiljøet</a:t>
            </a:r>
            <a:r>
              <a:rPr lang="da-DK" sz="1200" kern="1200" dirty="0" smtClean="0">
                <a:solidFill>
                  <a:srgbClr val="000000"/>
                </a:solidFill>
                <a:effectLst/>
                <a:latin typeface="Times New Roman" pitchFamily="16" charset="0"/>
                <a:ea typeface="MS PGothic" pitchFamily="34" charset="-128"/>
                <a:cs typeface="MS PGothic" charset="0"/>
              </a:rPr>
              <a:t> </a:t>
            </a:r>
            <a:r>
              <a:rPr lang="da-DK" sz="1200" i="1" kern="1200" dirty="0" smtClean="0">
                <a:solidFill>
                  <a:srgbClr val="000000"/>
                </a:solidFill>
                <a:effectLst/>
                <a:latin typeface="Times New Roman" pitchFamily="16" charset="0"/>
                <a:ea typeface="MS PGothic" pitchFamily="34" charset="-128"/>
                <a:cs typeface="MS PGothic" charset="0"/>
              </a:rPr>
              <a:t>.”</a:t>
            </a:r>
            <a:r>
              <a:rPr lang="da-DK" sz="1200" kern="1200" dirty="0" smtClean="0">
                <a:solidFill>
                  <a:srgbClr val="000000"/>
                </a:solidFill>
                <a:effectLst/>
                <a:latin typeface="Times New Roman" pitchFamily="16" charset="0"/>
                <a:ea typeface="MS PGothic" pitchFamily="34" charset="-128"/>
                <a:cs typeface="MS PGothic" charset="0"/>
              </a:rPr>
              <a:t> (Sørensen m.fl. 2012)</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kern="1200" dirty="0" smtClean="0">
                <a:solidFill>
                  <a:srgbClr val="000000"/>
                </a:solidFill>
                <a:effectLst/>
                <a:latin typeface="Times New Roman" pitchFamily="16" charset="0"/>
                <a:ea typeface="MS PGothic" pitchFamily="34" charset="-128"/>
                <a:cs typeface="MS PGothic" charset="0"/>
              </a:rPr>
              <a:t>Udfordringen er med andre ord at forandre lærernes kulturelle praksis til også at inkludere relationsarbejde som en større del af lærerjobbet. Det handler om at opbygge og vinde relationen til eleverne, således at de får lyst til at engagere sig i undervisningen og deres individuelle og kollektive læring.  + skabe kultur i og med den enkelte klasse, som gør at eleverne oplever sig anerkendt, inkluderet og som del af et læringsfællesskab – og samtidig ser læreren som en autoritet og kaptacitet.</a:t>
            </a:r>
          </a:p>
        </p:txBody>
      </p:sp>
      <p:sp>
        <p:nvSpPr>
          <p:cNvPr id="4" name="Pladsholder til diasnummer 3"/>
          <p:cNvSpPr>
            <a:spLocks noGrp="1"/>
          </p:cNvSpPr>
          <p:nvPr>
            <p:ph type="sldNum" idx="10"/>
          </p:nvPr>
        </p:nvSpPr>
        <p:spPr/>
        <p:txBody>
          <a:bodyPr/>
          <a:lstStyle/>
          <a:p>
            <a:fld id="{1886CD2B-399D-4FC9-8631-E73C48B3F282}" type="slidenum">
              <a:rPr lang="da-DK" smtClean="0"/>
              <a:pPr/>
              <a:t>15</a:t>
            </a:fld>
            <a:endParaRPr lang="da-DK" dirty="0"/>
          </a:p>
        </p:txBody>
      </p:sp>
    </p:spTree>
    <p:extLst>
      <p:ext uri="{BB962C8B-B14F-4D97-AF65-F5344CB8AC3E}">
        <p14:creationId xmlns:p14="http://schemas.microsoft.com/office/powerpoint/2010/main" val="344932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000" dirty="0" smtClean="0"/>
              <a:t>At det sociale og faglige hænger sammen og at</a:t>
            </a:r>
            <a:r>
              <a:rPr lang="da-DK" sz="1000" baseline="0" dirty="0" smtClean="0"/>
              <a:t> understøttelsen af det sociale er en forudsætning for elevernes deltagelse og læring.</a:t>
            </a:r>
          </a:p>
          <a:p>
            <a:r>
              <a:rPr lang="da-DK" sz="1000" baseline="0" dirty="0" smtClean="0"/>
              <a:t>Elevernes deltagelse er snævert forbundet med deres oplevelse af at høre til og være legitime deltagere</a:t>
            </a:r>
          </a:p>
          <a:p>
            <a:endParaRPr lang="da-DK" sz="1000" baseline="0" dirty="0" smtClean="0"/>
          </a:p>
          <a:p>
            <a:r>
              <a:rPr lang="da-DK" sz="1000" baseline="0" dirty="0" smtClean="0"/>
              <a:t>Rigtig mange projekter – mange forskellige indsatser.</a:t>
            </a:r>
          </a:p>
          <a:p>
            <a:r>
              <a:rPr lang="da-DK" sz="1000" baseline="0" dirty="0" smtClean="0"/>
              <a:t>Nogle fokuserer på at skabe og forandre elevernes kollektive praksis (fx den kultur og praksis, der er i en klasse for at være elev) eller forandre alle eller forandring af ( nogle) elevers individuelle praksis – fx </a:t>
            </a:r>
            <a:r>
              <a:rPr lang="da-DK" sz="1000" baseline="0" dirty="0" err="1" smtClean="0"/>
              <a:t>ifht</a:t>
            </a:r>
            <a:r>
              <a:rPr lang="da-DK" sz="1000" baseline="0" dirty="0" smtClean="0"/>
              <a:t> fravær, forberedelse pointer – fx gennem særlige indsatser overfor frafaldstruede elever.</a:t>
            </a:r>
          </a:p>
          <a:p>
            <a:endParaRPr lang="da-DK" sz="1000" baseline="0" dirty="0" smtClean="0"/>
          </a:p>
          <a:p>
            <a:pPr>
              <a:buFont typeface="Arial" pitchFamily="34" charset="0"/>
              <a:buChar char="•"/>
            </a:pPr>
            <a:r>
              <a:rPr lang="da-DK" sz="1000" dirty="0" smtClean="0"/>
              <a:t>Betragte elevernes vanskeligheder med inklusion og engagement som et socialt/kulturelt fænomen. Tæt forbindelse mellem det faglige og det sociale.</a:t>
            </a:r>
          </a:p>
          <a:p>
            <a:pPr>
              <a:buFont typeface="Arial" pitchFamily="34" charset="0"/>
              <a:buChar char="•"/>
            </a:pPr>
            <a:r>
              <a:rPr lang="da-DK" sz="1000" dirty="0" smtClean="0"/>
              <a:t>Engagement og inklusion gennem fællesskabelse og tilhør – etablering af læringsfællesskaber (makkerpar, netværksgrupper), gode introforløb</a:t>
            </a:r>
          </a:p>
          <a:p>
            <a:pPr>
              <a:buFont typeface="Arial" pitchFamily="34" charset="0"/>
              <a:buChar char="•"/>
            </a:pPr>
            <a:r>
              <a:rPr lang="da-DK" sz="1000" dirty="0" smtClean="0"/>
              <a:t>Samt ved at skabe gode vaner og udvikling af fælles ansvar i forhold til at gøre skole– skole som noget ‘vi alle har et ansvar for fungerer (</a:t>
            </a:r>
            <a:r>
              <a:rPr lang="da-DK" sz="1000" dirty="0" err="1" smtClean="0"/>
              <a:t>trivselgruppe</a:t>
            </a:r>
            <a:r>
              <a:rPr lang="da-DK" sz="1000" dirty="0" smtClean="0"/>
              <a:t>, fast klassevejleder)</a:t>
            </a:r>
          </a:p>
          <a:p>
            <a:pPr>
              <a:buFont typeface="Arial" pitchFamily="34" charset="0"/>
              <a:buChar char="•"/>
            </a:pPr>
            <a:r>
              <a:rPr lang="da-DK" sz="1000" dirty="0" smtClean="0"/>
              <a:t>Introforløb vigtig for at skabe tilhør og læringsfællesskaber – med de kan ikke stå alene.</a:t>
            </a:r>
          </a:p>
          <a:p>
            <a:pPr>
              <a:buFont typeface="Arial" pitchFamily="34" charset="0"/>
              <a:buChar char="•"/>
            </a:pPr>
            <a:r>
              <a:rPr lang="da-DK" sz="1000" dirty="0" smtClean="0"/>
              <a:t>Elevinddragelse – både direkte i udviklingsarbejdet og ved at inkludere elevernes perspektiver</a:t>
            </a:r>
          </a:p>
          <a:p>
            <a:pPr>
              <a:buFont typeface="Arial" pitchFamily="34" charset="0"/>
              <a:buChar char="•"/>
            </a:pPr>
            <a:r>
              <a:rPr lang="da-DK" sz="1000" dirty="0" smtClean="0"/>
              <a:t>udvikling af nye elevrolle (som kan være svært – bryder med elevernes forståelse af at gøre skole, kan føre til opdelinger mellem elever mellem de velinkluderende og ikke inkluderede)</a:t>
            </a:r>
          </a:p>
          <a:p>
            <a:pPr>
              <a:buFont typeface="Arial" pitchFamily="34" charset="0"/>
              <a:buChar char="•"/>
            </a:pPr>
            <a:r>
              <a:rPr lang="da-DK" sz="1000" dirty="0" smtClean="0"/>
              <a:t>Lektieintegrering øger elevernes aktivitetsniveau og deltagelse (fordi de er mere forberedte), læringsfællesskaber og fokus på fælles ansvar øger trivsel og tilhør. Begge dele styrker gennemførslen (men ikke nødvendigvis fravær). Skal vedligeholdes</a:t>
            </a:r>
          </a:p>
          <a:p>
            <a:pPr>
              <a:buFont typeface="Arial" pitchFamily="34" charset="0"/>
              <a:buChar char="•"/>
            </a:pPr>
            <a:r>
              <a:rPr lang="da-DK" sz="1000" dirty="0" smtClean="0"/>
              <a:t>Stiller store krav til hvordan lærerne forbereder og organisere deres undervisning (flere aspekter skal med). Kræver øget samarbejde (også mellem lærere og vejledere) – ændringer</a:t>
            </a:r>
            <a:r>
              <a:rPr lang="da-DK" sz="1000" baseline="0" dirty="0" smtClean="0"/>
              <a:t> af elevpraksis kræver også, at lærerne ændrer deres praksis.</a:t>
            </a:r>
            <a:endParaRPr lang="da-DK" sz="1000" dirty="0" smtClean="0"/>
          </a:p>
          <a:p>
            <a:pPr>
              <a:buFont typeface="Arial" pitchFamily="34" charset="0"/>
              <a:buChar char="•"/>
            </a:pPr>
            <a:r>
              <a:rPr lang="da-DK" sz="1000" dirty="0" smtClean="0"/>
              <a:t>Redskaber udvikles over tid – fx projekt</a:t>
            </a:r>
            <a:r>
              <a:rPr lang="da-DK" sz="1000" baseline="0" dirty="0" smtClean="0"/>
              <a:t> netværk. Mange af de øvrige projekter giver anledning til videre udviklingsarbejde – fx </a:t>
            </a:r>
            <a:r>
              <a:rPr lang="da-DK" sz="1000" baseline="0" dirty="0" err="1" smtClean="0"/>
              <a:t>ifht</a:t>
            </a:r>
            <a:r>
              <a:rPr lang="da-DK" sz="1000" baseline="0" dirty="0" smtClean="0"/>
              <a:t> </a:t>
            </a:r>
            <a:r>
              <a:rPr lang="da-DK" sz="1000" baseline="0" dirty="0" err="1" smtClean="0"/>
              <a:t>trivselgrupper</a:t>
            </a:r>
            <a:r>
              <a:rPr lang="da-DK" sz="1000" baseline="0" dirty="0" smtClean="0"/>
              <a:t>, </a:t>
            </a:r>
            <a:r>
              <a:rPr lang="da-DK" sz="1000" baseline="0" dirty="0" err="1" smtClean="0"/>
              <a:t>lektieintergeret</a:t>
            </a:r>
            <a:r>
              <a:rPr lang="da-DK" sz="1000" baseline="0" dirty="0" smtClean="0"/>
              <a:t>, klassevejleder.</a:t>
            </a:r>
          </a:p>
          <a:p>
            <a:pPr>
              <a:buFont typeface="Arial" pitchFamily="34" charset="0"/>
              <a:buNone/>
            </a:pPr>
            <a:r>
              <a:rPr lang="da-DK" sz="1000" baseline="0" dirty="0" smtClean="0"/>
              <a:t>Tilsvarende heller ikke nok kun at lave en indsats i starten af forløbet</a:t>
            </a:r>
            <a:endParaRPr lang="da-DK" sz="1000" dirty="0" smtClean="0"/>
          </a:p>
          <a:p>
            <a:endParaRPr lang="da-DK" sz="1000" dirty="0"/>
          </a:p>
        </p:txBody>
      </p:sp>
      <p:sp>
        <p:nvSpPr>
          <p:cNvPr id="4" name="Pladsholder til diasnummer 3"/>
          <p:cNvSpPr>
            <a:spLocks noGrp="1"/>
          </p:cNvSpPr>
          <p:nvPr>
            <p:ph type="sldNum" idx="10"/>
          </p:nvPr>
        </p:nvSpPr>
        <p:spPr/>
        <p:txBody>
          <a:bodyPr/>
          <a:lstStyle/>
          <a:p>
            <a:fld id="{1886CD2B-399D-4FC9-8631-E73C48B3F282}" type="slidenum">
              <a:rPr lang="da-DK" smtClean="0"/>
              <a:pPr/>
              <a:t>16</a:t>
            </a:fld>
            <a:endParaRPr lang="da-DK"/>
          </a:p>
        </p:txBody>
      </p:sp>
    </p:spTree>
    <p:extLst>
      <p:ext uri="{BB962C8B-B14F-4D97-AF65-F5344CB8AC3E}">
        <p14:creationId xmlns:p14="http://schemas.microsoft.com/office/powerpoint/2010/main" val="4028139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Nu skal der høstes – to pointer fra hver.</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19</a:t>
            </a:fld>
            <a:endParaRPr lang="da-DK" dirty="0"/>
          </a:p>
        </p:txBody>
      </p:sp>
    </p:spTree>
    <p:extLst>
      <p:ext uri="{BB962C8B-B14F-4D97-AF65-F5344CB8AC3E}">
        <p14:creationId xmlns:p14="http://schemas.microsoft.com/office/powerpoint/2010/main" val="641654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000" dirty="0" smtClean="0"/>
              <a:t>Hvad er de vigtigste erfaringer og hvor er der især grund til at sætte ind?</a:t>
            </a:r>
          </a:p>
          <a:p>
            <a:r>
              <a:rPr lang="da-DK" sz="1200" i="1" kern="1200" dirty="0" smtClean="0">
                <a:solidFill>
                  <a:srgbClr val="000000"/>
                </a:solidFill>
                <a:effectLst/>
                <a:latin typeface="Times New Roman" pitchFamily="16" charset="0"/>
                <a:ea typeface="MS PGothic" pitchFamily="34" charset="-128"/>
                <a:cs typeface="MS PGothic" charset="0"/>
              </a:rPr>
              <a:t>Læring som et fælles projekt.</a:t>
            </a:r>
            <a:r>
              <a:rPr lang="da-DK" sz="1200" kern="1200" dirty="0" smtClean="0">
                <a:solidFill>
                  <a:srgbClr val="000000"/>
                </a:solidFill>
                <a:effectLst/>
                <a:latin typeface="Times New Roman" pitchFamily="16" charset="0"/>
                <a:ea typeface="MS PGothic" pitchFamily="34" charset="-128"/>
                <a:cs typeface="MS PGothic" charset="0"/>
              </a:rPr>
              <a:t> Gymnasiet er ikke bare er et fagligt projekt – det også et socialt projekt, hvor det at høre til og kunne indgå i og bidrage i forskellige former fællesskaber spiller en afgørende rolle for elevernes læring og deltagelse i undervisningen. </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kern="1200" dirty="0" smtClean="0">
                <a:solidFill>
                  <a:srgbClr val="000000"/>
                </a:solidFill>
                <a:effectLst/>
                <a:latin typeface="Times New Roman" pitchFamily="16" charset="0"/>
                <a:ea typeface="MS PGothic" pitchFamily="34" charset="-128"/>
                <a:cs typeface="MS PGothic" charset="0"/>
              </a:rPr>
              <a:t>Mange undervisningsformer er i dag kollektive og fordrer samarbejde mellem eleverne. Det er derfor vigtigt at tænke det individuelle og det kollektive som noget der skal fungere i samspil, og ikke som hinandens modsætninger. Det er derfor vigtigt at understøtte, at eleverne etablerer og vedligeholder gode læringsfællesskaber (lærerne skal rammesætte) og får kompetencer i forhold at samarbejde – sociale kompetencer, fælles spilleregler. </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i="1" kern="1200" dirty="0" smtClean="0">
                <a:solidFill>
                  <a:srgbClr val="000000"/>
                </a:solidFill>
                <a:effectLst/>
                <a:latin typeface="Times New Roman" pitchFamily="16" charset="0"/>
                <a:ea typeface="MS PGothic" pitchFamily="34" charset="-128"/>
                <a:cs typeface="MS PGothic" charset="0"/>
              </a:rPr>
              <a:t>Fokus på elevernes perspektiver.</a:t>
            </a:r>
            <a:r>
              <a:rPr lang="da-DK" sz="1200" kern="1200" dirty="0" smtClean="0">
                <a:solidFill>
                  <a:srgbClr val="000000"/>
                </a:solidFill>
                <a:effectLst/>
                <a:latin typeface="Times New Roman" pitchFamily="16" charset="0"/>
                <a:ea typeface="MS PGothic" pitchFamily="34" charset="-128"/>
                <a:cs typeface="MS PGothic" charset="0"/>
              </a:rPr>
              <a:t> Når nye grupper elever kommer til, så vil de forandre kulturen i gymnasiet. Det gælder både i forhold til normer, værdier, roller og fremherskende forståelser af, hvad det vil sige at gå i gymnasiet. Gymnasierne må derfor også være opmærksomme på de nye elevers interesser og tilgange til at gå i gymnasiet – og skabe plads til at disse kan udfoldes i undervisningen. Fx gennem introforløb, makkerskabsordninger og adgang til faglig og vejledningsmæssig støtte.</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kern="1200" dirty="0" smtClean="0">
                <a:solidFill>
                  <a:srgbClr val="000000"/>
                </a:solidFill>
                <a:effectLst/>
                <a:latin typeface="Times New Roman" pitchFamily="16" charset="0"/>
                <a:ea typeface="MS PGothic" pitchFamily="34" charset="-128"/>
                <a:cs typeface="MS PGothic" charset="0"/>
              </a:rPr>
              <a:t>Samtidig skal det at komme i gymnasiet også helst igangsætte en positiv forandringsproces hos eleverne, hvor de får mulighed for at udvikle sig, indgå i nye læringsfællesskaber, få gode arbejdsvaner og rykke sig rent læringsmæssigt. Vigtige elementer er her, at understøtte eleverne i at kunne varetage elevrolle, men også at have blik for deres perspektiver og aktivt inddrage dem som ressourcepersoner i forhold til at skabe et godt læringsmiljø. Båd ved at gøre dem til aktører, der har ansvar og medindflydelse.</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i="1" kern="1200" dirty="0" smtClean="0">
                <a:solidFill>
                  <a:srgbClr val="000000"/>
                </a:solidFill>
                <a:effectLst/>
                <a:latin typeface="Times New Roman" pitchFamily="16" charset="0"/>
                <a:ea typeface="MS PGothic" pitchFamily="34" charset="-128"/>
                <a:cs typeface="MS PGothic" charset="0"/>
              </a:rPr>
              <a:t>Lærerarbejde som relationelt arbejde</a:t>
            </a:r>
            <a:r>
              <a:rPr lang="da-DK" sz="1200" kern="1200" dirty="0" smtClean="0">
                <a:solidFill>
                  <a:srgbClr val="000000"/>
                </a:solidFill>
                <a:effectLst/>
                <a:latin typeface="Times New Roman" pitchFamily="16" charset="0"/>
                <a:ea typeface="MS PGothic" pitchFamily="34" charset="-128"/>
                <a:cs typeface="MS PGothic" charset="0"/>
              </a:rPr>
              <a:t>. Det er ikke kun elevgruppen, der er i forandring. Udviklingsprojekterne peger også på en meget omfattende forandring af lærernes rolle og arbejde. Læreren skal ikke kun være faglærer, men også en kulturskaber, der både formår at vinde relationen til eleverne, men også i videre betydning at skabe en lærings- og </a:t>
            </a:r>
            <a:r>
              <a:rPr lang="da-DK" sz="1200" kern="1200" dirty="0" err="1" smtClean="0">
                <a:solidFill>
                  <a:srgbClr val="000000"/>
                </a:solidFill>
                <a:effectLst/>
                <a:latin typeface="Times New Roman" pitchFamily="16" charset="0"/>
                <a:ea typeface="MS PGothic" pitchFamily="34" charset="-128"/>
                <a:cs typeface="MS PGothic" charset="0"/>
              </a:rPr>
              <a:t>videnskultur</a:t>
            </a:r>
            <a:r>
              <a:rPr lang="da-DK" sz="1200" kern="1200" dirty="0" smtClean="0">
                <a:solidFill>
                  <a:srgbClr val="000000"/>
                </a:solidFill>
                <a:effectLst/>
                <a:latin typeface="Times New Roman" pitchFamily="16" charset="0"/>
                <a:ea typeface="MS PGothic" pitchFamily="34" charset="-128"/>
                <a:cs typeface="MS PGothic" charset="0"/>
              </a:rPr>
              <a:t>, der inkluderer og engagerer alle elever. Vigtige elementer er her, at lærernes samarbejde og fælles refleksion over klasserumskulturen styres, blandt andet gennem supervision og øget teamsamarbejde, og at lærerne på den baggrund udvikler en fælles strategi. </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i="1" kern="1200" dirty="0" smtClean="0">
                <a:solidFill>
                  <a:srgbClr val="000000"/>
                </a:solidFill>
                <a:effectLst/>
                <a:latin typeface="Times New Roman" pitchFamily="16" charset="0"/>
                <a:ea typeface="MS PGothic" pitchFamily="34" charset="-128"/>
                <a:cs typeface="MS PGothic" charset="0"/>
              </a:rPr>
              <a:t>Udvikling af en ny læringskultur.</a:t>
            </a:r>
            <a:r>
              <a:rPr lang="da-DK" sz="1200" kern="1200" dirty="0" smtClean="0">
                <a:solidFill>
                  <a:srgbClr val="000000"/>
                </a:solidFill>
                <a:effectLst/>
                <a:latin typeface="Times New Roman" pitchFamily="16" charset="0"/>
                <a:ea typeface="MS PGothic" pitchFamily="34" charset="-128"/>
                <a:cs typeface="MS PGothic" charset="0"/>
              </a:rPr>
              <a:t> Endelig viser projekterne, at arbejdet med at skabe en inkluderende og engagerende klasserumskultur også på nogle punkter kræver ændringer af den gænge læringskultur. Mange af projekterne sigter mod at skabe en klasserumskultur, hvor læring er i fokus, og hvor der helt konkret er fokus på, at man lærer noget sammen og laver noget sammen. </a:t>
            </a:r>
          </a:p>
          <a:p>
            <a:r>
              <a:rPr lang="da-DK" sz="1200" kern="1200" dirty="0" smtClean="0">
                <a:solidFill>
                  <a:srgbClr val="000000"/>
                </a:solidFill>
                <a:effectLst/>
                <a:latin typeface="Times New Roman" pitchFamily="16" charset="0"/>
                <a:ea typeface="MS PGothic" pitchFamily="34" charset="-128"/>
                <a:cs typeface="MS PGothic" charset="0"/>
              </a:rPr>
              <a:t> </a:t>
            </a:r>
          </a:p>
          <a:p>
            <a:r>
              <a:rPr lang="da-DK" sz="1200" kern="1200" dirty="0" smtClean="0">
                <a:solidFill>
                  <a:srgbClr val="000000"/>
                </a:solidFill>
                <a:effectLst/>
                <a:latin typeface="Times New Roman" pitchFamily="16" charset="0"/>
                <a:ea typeface="MS PGothic" pitchFamily="34" charset="-128"/>
                <a:cs typeface="MS PGothic" charset="0"/>
              </a:rPr>
              <a:t>Dette indebærer også et opgør med den traditionelle forståelse af klasserummet som et sted, hvor læreren styrer undervisningen, og hvor eleverne bedømmes på deres individuelle præstationer. I stedet arbejderne projekterne med at udvide klasserummet, dels i fysisk betydning ved at forlægge undervisningen til nye læringsrum og –</a:t>
            </a:r>
            <a:r>
              <a:rPr lang="da-DK" sz="1200" kern="1200" dirty="0" err="1" smtClean="0">
                <a:solidFill>
                  <a:srgbClr val="000000"/>
                </a:solidFill>
                <a:effectLst/>
                <a:latin typeface="Times New Roman" pitchFamily="16" charset="0"/>
                <a:ea typeface="MS PGothic" pitchFamily="34" charset="-128"/>
                <a:cs typeface="MS PGothic" charset="0"/>
              </a:rPr>
              <a:t>settings</a:t>
            </a:r>
            <a:r>
              <a:rPr lang="da-DK" sz="1200" kern="1200" dirty="0" smtClean="0">
                <a:solidFill>
                  <a:srgbClr val="000000"/>
                </a:solidFill>
                <a:effectLst/>
                <a:latin typeface="Times New Roman" pitchFamily="16" charset="0"/>
                <a:ea typeface="MS PGothic" pitchFamily="34" charset="-128"/>
                <a:cs typeface="MS PGothic" charset="0"/>
              </a:rPr>
              <a:t>. Dels indholdsmæssigt ved at give plads til nye læringsformer og </a:t>
            </a:r>
            <a:r>
              <a:rPr lang="da-DK" sz="1200" kern="1200" dirty="0" err="1" smtClean="0">
                <a:solidFill>
                  <a:srgbClr val="000000"/>
                </a:solidFill>
                <a:effectLst/>
                <a:latin typeface="Times New Roman" pitchFamily="16" charset="0"/>
                <a:ea typeface="MS PGothic" pitchFamily="34" charset="-128"/>
                <a:cs typeface="MS PGothic" charset="0"/>
              </a:rPr>
              <a:t>vidensformer</a:t>
            </a:r>
            <a:r>
              <a:rPr lang="da-DK" sz="1200" kern="1200" dirty="0" smtClean="0">
                <a:solidFill>
                  <a:srgbClr val="000000"/>
                </a:solidFill>
                <a:effectLst/>
                <a:latin typeface="Times New Roman" pitchFamily="16" charset="0"/>
                <a:ea typeface="MS PGothic" pitchFamily="34" charset="-128"/>
                <a:cs typeface="MS PGothic" charset="0"/>
              </a:rPr>
              <a:t>.</a:t>
            </a:r>
          </a:p>
          <a:p>
            <a:r>
              <a:rPr lang="da-DK" sz="1200" kern="1200" dirty="0" smtClean="0">
                <a:solidFill>
                  <a:srgbClr val="000000"/>
                </a:solidFill>
                <a:effectLst/>
                <a:latin typeface="Times New Roman" pitchFamily="16" charset="0"/>
                <a:ea typeface="MS PGothic" pitchFamily="34" charset="-128"/>
                <a:cs typeface="MS PGothic" charset="0"/>
              </a:rPr>
              <a:t> Nye videns- og læringsformer kan kollidere med fx fagbekendtgørelser og eksamensformer.</a:t>
            </a:r>
          </a:p>
          <a:p>
            <a:r>
              <a:rPr lang="da-DK" sz="1200" kern="1200" dirty="0" smtClean="0">
                <a:solidFill>
                  <a:srgbClr val="000000"/>
                </a:solidFill>
                <a:effectLst/>
                <a:latin typeface="Times New Roman" pitchFamily="16" charset="0"/>
                <a:ea typeface="MS PGothic" pitchFamily="34" charset="-128"/>
                <a:cs typeface="MS PGothic" charset="0"/>
              </a:rPr>
              <a:t> </a:t>
            </a:r>
          </a:p>
          <a:p>
            <a:endParaRPr lang="da-DK" sz="1000" dirty="0" smtClean="0"/>
          </a:p>
        </p:txBody>
      </p:sp>
      <p:sp>
        <p:nvSpPr>
          <p:cNvPr id="4" name="Pladsholder til diasnummer 3"/>
          <p:cNvSpPr>
            <a:spLocks noGrp="1"/>
          </p:cNvSpPr>
          <p:nvPr>
            <p:ph type="sldNum" idx="10"/>
          </p:nvPr>
        </p:nvSpPr>
        <p:spPr/>
        <p:txBody>
          <a:bodyPr/>
          <a:lstStyle/>
          <a:p>
            <a:fld id="{1886CD2B-399D-4FC9-8631-E73C48B3F282}" type="slidenum">
              <a:rPr lang="da-DK" smtClean="0"/>
              <a:pPr/>
              <a:t>20</a:t>
            </a:fld>
            <a:endParaRPr lang="da-DK" dirty="0"/>
          </a:p>
        </p:txBody>
      </p:sp>
    </p:spTree>
    <p:extLst>
      <p:ext uri="{BB962C8B-B14F-4D97-AF65-F5344CB8AC3E}">
        <p14:creationId xmlns:p14="http://schemas.microsoft.com/office/powerpoint/2010/main" val="591589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Afsluttende debat</a:t>
            </a:r>
          </a:p>
        </p:txBody>
      </p:sp>
      <p:sp>
        <p:nvSpPr>
          <p:cNvPr id="4" name="Pladsholder til diasnummer 3"/>
          <p:cNvSpPr>
            <a:spLocks noGrp="1"/>
          </p:cNvSpPr>
          <p:nvPr>
            <p:ph type="sldNum" idx="10"/>
          </p:nvPr>
        </p:nvSpPr>
        <p:spPr/>
        <p:txBody>
          <a:bodyPr/>
          <a:lstStyle/>
          <a:p>
            <a:fld id="{1886CD2B-399D-4FC9-8631-E73C48B3F282}" type="slidenum">
              <a:rPr lang="da-DK" smtClean="0"/>
              <a:pPr/>
              <a:t>21</a:t>
            </a:fld>
            <a:endParaRPr lang="da-DK" dirty="0"/>
          </a:p>
        </p:txBody>
      </p:sp>
    </p:spTree>
    <p:extLst>
      <p:ext uri="{BB962C8B-B14F-4D97-AF65-F5344CB8AC3E}">
        <p14:creationId xmlns:p14="http://schemas.microsoft.com/office/powerpoint/2010/main" val="212770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11 projekter – en enkelt skole faldt</a:t>
            </a:r>
            <a:r>
              <a:rPr lang="da-DK" baseline="0" dirty="0" smtClean="0"/>
              <a:t> fra pgra. personaleudskiftninger</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2</a:t>
            </a:fld>
            <a:endParaRPr lang="da-DK" dirty="0"/>
          </a:p>
        </p:txBody>
      </p:sp>
    </p:spTree>
    <p:extLst>
      <p:ext uri="{BB962C8B-B14F-4D97-AF65-F5344CB8AC3E}">
        <p14:creationId xmlns:p14="http://schemas.microsoft.com/office/powerpoint/2010/main" val="684353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aseline="0" dirty="0" smtClean="0"/>
          </a:p>
          <a:p>
            <a:r>
              <a:rPr lang="da-DK" dirty="0" smtClean="0"/>
              <a:t>Hovedpointen – den</a:t>
            </a:r>
            <a:r>
              <a:rPr lang="da-DK" baseline="0" dirty="0" smtClean="0"/>
              <a:t> vi vil uddybe, </a:t>
            </a:r>
            <a:r>
              <a:rPr lang="da-DK" baseline="0" dirty="0" err="1" smtClean="0"/>
              <a:t>perpsektivere</a:t>
            </a:r>
            <a:r>
              <a:rPr lang="da-DK" baseline="0" dirty="0" smtClean="0"/>
              <a:t> og diskutere gennem dagen. </a:t>
            </a:r>
            <a:endParaRPr lang="da-DK" dirty="0" smtClean="0"/>
          </a:p>
          <a:p>
            <a:r>
              <a:rPr lang="da-DK" dirty="0" smtClean="0"/>
              <a:t>Gymnasiet har traditionelt haft fokus på at sikre elevernes faglige læring og deres forberedelse</a:t>
            </a:r>
            <a:r>
              <a:rPr lang="da-DK" baseline="0" dirty="0" smtClean="0"/>
              <a:t> til videre uddannelse.</a:t>
            </a:r>
            <a:endParaRPr lang="da-DK" dirty="0" smtClean="0"/>
          </a:p>
          <a:p>
            <a:endParaRPr lang="da-DK" dirty="0" smtClean="0"/>
          </a:p>
          <a:p>
            <a:endParaRPr lang="da-DK" dirty="0" smtClean="0"/>
          </a:p>
          <a:p>
            <a:r>
              <a:rPr lang="da-DK" dirty="0" smtClean="0"/>
              <a:t>Fokus på hvad sociale forhold som </a:t>
            </a:r>
            <a:r>
              <a:rPr lang="da-DK" baseline="0" dirty="0" smtClean="0"/>
              <a:t>relationer, fællesskaber og samarbejde (både mellem lærere og elever) betyder for elevernes læring og undervisningsdeltagelse) i gymnasiet.</a:t>
            </a:r>
          </a:p>
          <a:p>
            <a:r>
              <a:rPr lang="da-DK" baseline="0" dirty="0" smtClean="0"/>
              <a:t>Det sociales betydning for den faglige læring.</a:t>
            </a:r>
          </a:p>
          <a:p>
            <a:endParaRPr lang="da-DK" baseline="0" dirty="0" smtClean="0"/>
          </a:p>
          <a:p>
            <a:r>
              <a:rPr lang="da-DK" baseline="0" dirty="0" smtClean="0"/>
              <a:t>Billedet. Svært at afgøre, hvad der er hvad</a:t>
            </a:r>
          </a:p>
        </p:txBody>
      </p:sp>
      <p:sp>
        <p:nvSpPr>
          <p:cNvPr id="4" name="Pladsholder til diasnummer 3"/>
          <p:cNvSpPr>
            <a:spLocks noGrp="1"/>
          </p:cNvSpPr>
          <p:nvPr>
            <p:ph type="sldNum" idx="10"/>
          </p:nvPr>
        </p:nvSpPr>
        <p:spPr/>
        <p:txBody>
          <a:bodyPr/>
          <a:lstStyle/>
          <a:p>
            <a:fld id="{1886CD2B-399D-4FC9-8631-E73C48B3F282}" type="slidenum">
              <a:rPr lang="da-DK" smtClean="0"/>
              <a:pPr/>
              <a:t>3</a:t>
            </a:fld>
            <a:endParaRPr lang="da-DK" dirty="0"/>
          </a:p>
        </p:txBody>
      </p:sp>
    </p:spTree>
    <p:extLst>
      <p:ext uri="{BB962C8B-B14F-4D97-AF65-F5344CB8AC3E}">
        <p14:creationId xmlns:p14="http://schemas.microsoft.com/office/powerpoint/2010/main" val="212770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Forskningsspørgsmål fungeret som en fælles ramme for forsknings- og udviklingsprojekterne.</a:t>
            </a:r>
          </a:p>
          <a:p>
            <a:r>
              <a:rPr lang="da-DK" dirty="0" smtClean="0"/>
              <a:t>Antagelsen er her, at der er</a:t>
            </a:r>
            <a:r>
              <a:rPr lang="da-DK" baseline="0" dirty="0" smtClean="0"/>
              <a:t> </a:t>
            </a:r>
            <a:r>
              <a:rPr lang="da-DK" dirty="0" smtClean="0"/>
              <a:t>en forbindelse</a:t>
            </a:r>
            <a:r>
              <a:rPr lang="da-DK" baseline="0" dirty="0" smtClean="0"/>
              <a:t> mellem de tre dimensioner af det ministrielle udviklingsområde.</a:t>
            </a:r>
          </a:p>
          <a:p>
            <a:r>
              <a:rPr lang="da-DK" baseline="0" dirty="0" smtClean="0"/>
              <a:t>At man ved at skabe en engagerende og inkluderende klasserumskultur også kan øge inklusion og mindske fravær.</a:t>
            </a:r>
            <a:endParaRPr lang="da-DK" dirty="0" smtClean="0"/>
          </a:p>
          <a:p>
            <a:endParaRPr lang="da-DK" dirty="0" smtClean="0"/>
          </a:p>
          <a:p>
            <a:r>
              <a:rPr lang="da-DK" dirty="0" smtClean="0"/>
              <a:t>Selv om udviklingsprojekterne har vægtet det forskelligt.</a:t>
            </a:r>
          </a:p>
          <a:p>
            <a:r>
              <a:rPr lang="da-DK" dirty="0" smtClean="0"/>
              <a:t>Dels ifht hvilket</a:t>
            </a:r>
            <a:r>
              <a:rPr lang="da-DK" baseline="0" dirty="0" smtClean="0"/>
              <a:t> kulturelt niveau: Skole-, lærer eller elev.</a:t>
            </a:r>
          </a:p>
          <a:p>
            <a:r>
              <a:rPr lang="da-DK" baseline="0" dirty="0" smtClean="0"/>
              <a:t>Dels ifht de konkrete indsatser, der er blevet afprøvet (se de fem områder på næste slide)</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4</a:t>
            </a:fld>
            <a:endParaRPr lang="da-DK" dirty="0"/>
          </a:p>
        </p:txBody>
      </p:sp>
    </p:spTree>
    <p:extLst>
      <p:ext uri="{BB962C8B-B14F-4D97-AF65-F5344CB8AC3E}">
        <p14:creationId xmlns:p14="http://schemas.microsoft.com/office/powerpoint/2010/main" val="1931294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Vi er mange mennesker – mest plads</a:t>
            </a:r>
            <a:r>
              <a:rPr lang="da-DK" baseline="0" dirty="0" smtClean="0"/>
              <a:t> i det ene workshoplokale.</a:t>
            </a:r>
          </a:p>
          <a:p>
            <a:r>
              <a:rPr lang="da-DK" baseline="0" dirty="0" smtClean="0"/>
              <a:t>Håber I vil hjælpe os med at få det til at fungere</a:t>
            </a:r>
          </a:p>
          <a:p>
            <a:endParaRPr lang="da-DK" baseline="0" dirty="0" smtClean="0"/>
          </a:p>
          <a:p>
            <a:r>
              <a:rPr lang="da-DK" baseline="0" dirty="0" smtClean="0"/>
              <a:t>Toiletter – praktiske </a:t>
            </a:r>
          </a:p>
        </p:txBody>
      </p:sp>
      <p:sp>
        <p:nvSpPr>
          <p:cNvPr id="4" name="Pladsholder til diasnummer 3"/>
          <p:cNvSpPr>
            <a:spLocks noGrp="1"/>
          </p:cNvSpPr>
          <p:nvPr>
            <p:ph type="sldNum" idx="10"/>
          </p:nvPr>
        </p:nvSpPr>
        <p:spPr/>
        <p:txBody>
          <a:bodyPr/>
          <a:lstStyle/>
          <a:p>
            <a:fld id="{1886CD2B-399D-4FC9-8631-E73C48B3F282}" type="slidenum">
              <a:rPr lang="da-DK" smtClean="0"/>
              <a:pPr/>
              <a:t>6</a:t>
            </a:fld>
            <a:endParaRPr lang="da-DK" dirty="0"/>
          </a:p>
        </p:txBody>
      </p:sp>
    </p:spTree>
    <p:extLst>
      <p:ext uri="{BB962C8B-B14F-4D97-AF65-F5344CB8AC3E}">
        <p14:creationId xmlns:p14="http://schemas.microsoft.com/office/powerpoint/2010/main" val="3154152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CeFu har ikke selv samlet data ind – men faciliteret skolerne til at gøre det.</a:t>
            </a:r>
          </a:p>
          <a:p>
            <a:r>
              <a:rPr lang="da-DK" dirty="0" smtClean="0"/>
              <a:t>Ikke på samme måde</a:t>
            </a:r>
            <a:r>
              <a:rPr lang="da-DK" baseline="0" dirty="0" smtClean="0"/>
              <a:t> et validt forskningsmateriale.</a:t>
            </a:r>
          </a:p>
          <a:p>
            <a:r>
              <a:rPr lang="da-DK" baseline="0" dirty="0" smtClean="0"/>
              <a:t>Til gengæld har skolerne opbygget nye kompetencer og kapacitet</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7</a:t>
            </a:fld>
            <a:endParaRPr lang="da-DK" dirty="0"/>
          </a:p>
        </p:txBody>
      </p:sp>
    </p:spTree>
    <p:extLst>
      <p:ext uri="{BB962C8B-B14F-4D97-AF65-F5344CB8AC3E}">
        <p14:creationId xmlns:p14="http://schemas.microsoft.com/office/powerpoint/2010/main" val="3760187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Heterogen elevgruppe – inklusionsopgave på linje med</a:t>
            </a:r>
            <a:r>
              <a:rPr lang="da-DK" baseline="0" dirty="0" smtClean="0"/>
              <a:t> folkeskolen.</a:t>
            </a:r>
          </a:p>
          <a:p>
            <a:r>
              <a:rPr lang="da-DK" baseline="0" dirty="0" smtClean="0"/>
              <a:t>Både fordi eleverne har meget froskellige forudsætninger, men </a:t>
            </a:r>
          </a:p>
          <a:p>
            <a:endParaRPr lang="da-DK" baseline="0" dirty="0" smtClean="0"/>
          </a:p>
          <a:p>
            <a:r>
              <a:rPr lang="da-DK" baseline="0" dirty="0" smtClean="0"/>
              <a:t>Store motivationsproblemer – ikke kun hos ‘gymnasiefremmede’.</a:t>
            </a:r>
          </a:p>
          <a:p>
            <a:r>
              <a:rPr lang="da-DK" baseline="0" dirty="0" smtClean="0"/>
              <a:t>Også </a:t>
            </a:r>
            <a:r>
              <a:rPr lang="da-DK" baseline="0" dirty="0" err="1" smtClean="0"/>
              <a:t>ifht</a:t>
            </a:r>
            <a:r>
              <a:rPr lang="da-DK" baseline="0" dirty="0" smtClean="0"/>
              <a:t>: hvorfor er det vi lærer i gymnasiet relevant.</a:t>
            </a:r>
          </a:p>
          <a:p>
            <a:endParaRPr lang="da-DK" baseline="0" dirty="0" smtClean="0"/>
          </a:p>
          <a:p>
            <a:r>
              <a:rPr lang="da-DK" baseline="0" dirty="0" smtClean="0"/>
              <a:t>Stigende elevfravær efter reformen</a:t>
            </a:r>
            <a:endParaRPr lang="da-DK" dirty="0"/>
          </a:p>
        </p:txBody>
      </p:sp>
      <p:sp>
        <p:nvSpPr>
          <p:cNvPr id="4" name="Pladsholder til diasnummer 3"/>
          <p:cNvSpPr>
            <a:spLocks noGrp="1"/>
          </p:cNvSpPr>
          <p:nvPr>
            <p:ph type="sldNum" idx="10"/>
          </p:nvPr>
        </p:nvSpPr>
        <p:spPr/>
        <p:txBody>
          <a:bodyPr/>
          <a:lstStyle/>
          <a:p>
            <a:fld id="{1886CD2B-399D-4FC9-8631-E73C48B3F282}" type="slidenum">
              <a:rPr lang="da-DK" smtClean="0"/>
              <a:pPr/>
              <a:t>10</a:t>
            </a:fld>
            <a:endParaRPr lang="da-DK" dirty="0"/>
          </a:p>
        </p:txBody>
      </p:sp>
    </p:spTree>
    <p:extLst>
      <p:ext uri="{BB962C8B-B14F-4D97-AF65-F5344CB8AC3E}">
        <p14:creationId xmlns:p14="http://schemas.microsoft.com/office/powerpoint/2010/main" val="1857053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000" dirty="0" smtClean="0"/>
              <a:t>Klasserumskultur – et relativt nyt begreb</a:t>
            </a:r>
            <a:r>
              <a:rPr lang="da-DK" sz="1000" baseline="0" dirty="0" smtClean="0"/>
              <a:t> i gymnasiet (selv om rent faktisk blevet del af hverdagsdiskurs blandt unge – historie om interview).</a:t>
            </a:r>
          </a:p>
          <a:p>
            <a:r>
              <a:rPr lang="da-DK" sz="1000" baseline="0" dirty="0" smtClean="0"/>
              <a:t>Men klassen basisorganiseringen af den kultur og det samvær, de rudspiller sig i gymnasiet.</a:t>
            </a:r>
          </a:p>
          <a:p>
            <a:r>
              <a:rPr lang="da-DK" sz="1000" baseline="0" dirty="0" smtClean="0"/>
              <a:t>*Klassen er den grundlæggende pædagogiske og sociale organisering”.</a:t>
            </a:r>
          </a:p>
          <a:p>
            <a:endParaRPr lang="da-DK" sz="1000" baseline="0" dirty="0" smtClean="0"/>
          </a:p>
          <a:p>
            <a:r>
              <a:rPr lang="da-DK" sz="1000" baseline="0" dirty="0" smtClean="0"/>
              <a:t>Hvordan kan man forstå begrebet klasserumskultur?</a:t>
            </a:r>
          </a:p>
          <a:p>
            <a:r>
              <a:rPr lang="da-DK" sz="1000" dirty="0" smtClean="0"/>
              <a:t>Kulturbegrebet et at de mest komplekse</a:t>
            </a:r>
            <a:r>
              <a:rPr lang="da-DK" sz="1000" baseline="0" dirty="0" smtClean="0"/>
              <a:t> begreber at forstå – og et af dem med flest definitioner.</a:t>
            </a:r>
          </a:p>
          <a:p>
            <a:endParaRPr lang="da-DK" sz="1000" baseline="0" dirty="0" smtClean="0"/>
          </a:p>
          <a:p>
            <a:r>
              <a:rPr lang="da-DK" sz="1000" baseline="0" dirty="0" smtClean="0"/>
              <a:t>Jeg vil blot fremhæve to:</a:t>
            </a:r>
          </a:p>
          <a:p>
            <a:r>
              <a:rPr lang="da-DK" sz="1000" baseline="0" dirty="0" smtClean="0"/>
              <a:t>Class room mangement (amerikansk tradition)– hvad er det for adfærd og omgangsformer, som gør sig gældende – og hvordan kan læreren lede det. Kritik af for meget fokus på adfærd og teknikker til at styre adfærd (fx rødt og gult kort).  + ide om at der findes kontekstuafhængige værktøjer – best practice</a:t>
            </a:r>
          </a:p>
          <a:p>
            <a:r>
              <a:rPr lang="da-DK" sz="1000" baseline="0" dirty="0" smtClean="0"/>
              <a:t>I stedet fokus på klasserumsledelse i forståelsen læringsledelse – i betydningen af, hvordan man kan lede og facilitere læringsprocesser, sådan at alle elevers lærings understøttes. Herunder også skabe en kultur i klassen, der understøtter alles læring. Klasserumskultur bliver her et kontekstafhængigt og dynamisk projekt – noget der hele tiden skal skabes. Læreren en kulturskaber.</a:t>
            </a:r>
          </a:p>
          <a:p>
            <a:r>
              <a:rPr lang="da-DK" sz="1000" baseline="0" dirty="0" smtClean="0"/>
              <a:t>Mange projekter sætter ind her.</a:t>
            </a:r>
          </a:p>
          <a:p>
            <a:endParaRPr lang="da-DK" sz="1000" baseline="0" dirty="0" smtClean="0"/>
          </a:p>
          <a:p>
            <a:r>
              <a:rPr lang="da-DK" sz="1000" dirty="0" smtClean="0"/>
              <a:t>Cultural</a:t>
            </a:r>
            <a:r>
              <a:rPr lang="da-DK" sz="1000" baseline="0" dirty="0" smtClean="0"/>
              <a:t> Studies tradition – Birmingham (Willis, Bech og Paulsen), meget antropologisk og etnografisk. Kultur som grupper af mennesker måde at skabe mening og betydning på i lyste af de sociale vilkår, der er sat i.</a:t>
            </a:r>
          </a:p>
          <a:p>
            <a:r>
              <a:rPr lang="da-DK" sz="1000" baseline="0" dirty="0" smtClean="0"/>
              <a:t>Ifht klasserumskutur så vil eleverne ofte ses som de primære aktører i det her arbejde – Bech Poulsen.</a:t>
            </a:r>
          </a:p>
          <a:p>
            <a:r>
              <a:rPr lang="da-DK" sz="1000" baseline="0" dirty="0" smtClean="0"/>
              <a:t>Kultur de meningsstrukturer der gør sig gældende – både som common sense (sådan er man elev) og som kontinuerlige forhandlinger og skle mellem hvem som er med og ikek med, legitim – ikke legitim.</a:t>
            </a:r>
          </a:p>
          <a:p>
            <a:r>
              <a:rPr lang="da-DK" sz="1000" baseline="0" dirty="0" smtClean="0"/>
              <a:t>Ikke bare skolens kulturelle normer, men også ungdomskultur indgår i dette arbejde</a:t>
            </a:r>
            <a:endParaRPr lang="da-DK" sz="1000" dirty="0"/>
          </a:p>
        </p:txBody>
      </p:sp>
      <p:sp>
        <p:nvSpPr>
          <p:cNvPr id="4" name="Pladsholder til diasnummer 3"/>
          <p:cNvSpPr>
            <a:spLocks noGrp="1"/>
          </p:cNvSpPr>
          <p:nvPr>
            <p:ph type="sldNum" idx="10"/>
          </p:nvPr>
        </p:nvSpPr>
        <p:spPr/>
        <p:txBody>
          <a:bodyPr/>
          <a:lstStyle/>
          <a:p>
            <a:fld id="{1886CD2B-399D-4FC9-8631-E73C48B3F282}" type="slidenum">
              <a:rPr lang="da-DK" smtClean="0"/>
              <a:pPr/>
              <a:t>11</a:t>
            </a:fld>
            <a:endParaRPr lang="da-DK" dirty="0"/>
          </a:p>
        </p:txBody>
      </p:sp>
    </p:spTree>
    <p:extLst>
      <p:ext uri="{BB962C8B-B14F-4D97-AF65-F5344CB8AC3E}">
        <p14:creationId xmlns:p14="http://schemas.microsoft.com/office/powerpoint/2010/main" val="2800550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Vores forståelse sætter fokus på de kulturelle betingelser for undervisning – altså hvordan den kultur, der er og skabes i en klasse går ind og virker som en betingelse for undervisningen.</a:t>
            </a:r>
          </a:p>
          <a:p>
            <a:r>
              <a:rPr lang="da-DK" baseline="0" dirty="0" smtClean="0"/>
              <a:t>Både ifht de idealer, mål, normer osv der er i en klasse og om at gå i gymnasiet.</a:t>
            </a:r>
          </a:p>
          <a:p>
            <a:r>
              <a:rPr lang="da-DK" sz="1000" baseline="0" dirty="0" smtClean="0"/>
              <a:t>Og ifht hvad det er for betydninger, meninger osv der skabes i klassen.</a:t>
            </a:r>
          </a:p>
          <a:p>
            <a:r>
              <a:rPr lang="da-DK" sz="1000" baseline="0" dirty="0" smtClean="0"/>
              <a:t>Klasserumskulturen har betydning for hvad der binder klassen sammen som et fællesskab – hvad er vi fælles om.</a:t>
            </a:r>
          </a:p>
          <a:p>
            <a:r>
              <a:rPr lang="da-DK" sz="1000" baseline="0" dirty="0" smtClean="0"/>
              <a:t>Men også for hvad der anses som legitimt og kan inkluderes – og hvad der ikke kan.</a:t>
            </a:r>
          </a:p>
          <a:p>
            <a:r>
              <a:rPr lang="da-DK" sz="1000" baseline="0" dirty="0" smtClean="0"/>
              <a:t>Klasserumskulturen påvirker på den måde både de mål og vurderinger, der gør sig gældende.</a:t>
            </a:r>
          </a:p>
          <a:p>
            <a:r>
              <a:rPr lang="da-DK" sz="1000" baseline="0" dirty="0" smtClean="0"/>
              <a:t>Og de konkrete måder elever og lærere agerer og deltager.</a:t>
            </a:r>
          </a:p>
          <a:p>
            <a:r>
              <a:rPr lang="da-DK" sz="1000" baseline="0" dirty="0" smtClean="0"/>
              <a:t>Ex: Mundtlig deltagelse, få gode karakterer – sætter nogle normer og mål for hvordan forskellige deltagelsesformer.</a:t>
            </a:r>
          </a:p>
          <a:p>
            <a:endParaRPr lang="da-DK" sz="1000" baseline="0" dirty="0" smtClean="0"/>
          </a:p>
          <a:p>
            <a:r>
              <a:rPr lang="da-DK" sz="1000" baseline="0" dirty="0" smtClean="0"/>
              <a:t>Både elever, lærere og skolens ledelse indgår i denne forhandling – og har forskellige mandater og positioner.</a:t>
            </a:r>
            <a:endParaRPr lang="da-DK" sz="1000" dirty="0" smtClean="0"/>
          </a:p>
          <a:p>
            <a:endParaRPr lang="da-DK" sz="1000" baseline="0" dirty="0" smtClean="0"/>
          </a:p>
          <a:p>
            <a:r>
              <a:rPr lang="da-DK" sz="1000" baseline="0" dirty="0" smtClean="0"/>
              <a:t>Klasserumskultur både noget lokalt produceret – som del af det daglige samvær (og forhandlinger) mellem elever og mellem elever og lærere.</a:t>
            </a:r>
          </a:p>
          <a:p>
            <a:r>
              <a:rPr lang="da-DK" sz="1000" baseline="0" dirty="0" smtClean="0"/>
              <a:t>Klasser kan adskille sig fra hinanden. Fx at man er en ‘hoppeklasse’ </a:t>
            </a:r>
          </a:p>
          <a:p>
            <a:endParaRPr lang="da-DK" sz="1000" baseline="0" dirty="0" smtClean="0"/>
          </a:p>
          <a:p>
            <a:r>
              <a:rPr lang="da-DK" sz="1000" baseline="0" dirty="0" smtClean="0"/>
              <a:t>Samtidig også rammesat af de overordnede rammer for gymnasiet – både de lovgivningsmæssige rammer (fx fagbekendtgørelser, gymnasielov ect).</a:t>
            </a:r>
          </a:p>
          <a:p>
            <a:r>
              <a:rPr lang="da-DK" sz="1000" baseline="0" dirty="0" smtClean="0"/>
              <a:t>Men også mere alment kulturelle forståelser: En gymnasieelev er en, der er god til de akademiske, en der skal på universitet ect.</a:t>
            </a:r>
          </a:p>
          <a:p>
            <a:r>
              <a:rPr lang="da-DK" sz="1000" baseline="0" dirty="0" smtClean="0"/>
              <a:t>Anne Mettes pointe – sværere og sværere at skelne mellem idnenfor og udenfor – også ifht ungdomskultur.</a:t>
            </a:r>
          </a:p>
          <a:p>
            <a:endParaRPr lang="da-DK" sz="1000" baseline="0" dirty="0" smtClean="0"/>
          </a:p>
        </p:txBody>
      </p:sp>
      <p:sp>
        <p:nvSpPr>
          <p:cNvPr id="4" name="Pladsholder til diasnummer 3"/>
          <p:cNvSpPr>
            <a:spLocks noGrp="1"/>
          </p:cNvSpPr>
          <p:nvPr>
            <p:ph type="sldNum" idx="10"/>
          </p:nvPr>
        </p:nvSpPr>
        <p:spPr/>
        <p:txBody>
          <a:bodyPr/>
          <a:lstStyle/>
          <a:p>
            <a:fld id="{1886CD2B-399D-4FC9-8631-E73C48B3F282}" type="slidenum">
              <a:rPr lang="da-DK" smtClean="0"/>
              <a:pPr/>
              <a:t>12</a:t>
            </a:fld>
            <a:endParaRPr lang="da-DK" dirty="0"/>
          </a:p>
        </p:txBody>
      </p:sp>
    </p:spTree>
    <p:extLst>
      <p:ext uri="{BB962C8B-B14F-4D97-AF65-F5344CB8AC3E}">
        <p14:creationId xmlns:p14="http://schemas.microsoft.com/office/powerpoint/2010/main" val="3728585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i master</a:t>
            </a:r>
            <a:endParaRPr lang="da-DK"/>
          </a:p>
        </p:txBody>
      </p:sp>
      <p:sp>
        <p:nvSpPr>
          <p:cNvPr id="4"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3988" y="1139825"/>
            <a:ext cx="1952625" cy="5808663"/>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642938" y="1139825"/>
            <a:ext cx="5708650" cy="5808663"/>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i master</a:t>
            </a:r>
            <a:endParaRPr lang="da-DK"/>
          </a:p>
        </p:txBody>
      </p:sp>
      <p:sp>
        <p:nvSpPr>
          <p:cNvPr id="4" name="Rectangle 5"/>
          <p:cNvSpPr>
            <a:spLocks noGrp="1" noChangeArrowheads="1"/>
          </p:cNvSpPr>
          <p:nvPr>
            <p:ph type="sldNum" idx="10"/>
          </p:nvPr>
        </p:nvSpPr>
        <p:spPr>
          <a:ln/>
        </p:spPr>
        <p:txBody>
          <a:bodyPr/>
          <a:lstStyle>
            <a:lvl1pPr>
              <a:defRPr/>
            </a:lvl1pPr>
          </a:lstStyle>
          <a:p>
            <a:fld id="{DD4E3F15-9A20-4289-9359-446952EA1F79}" type="slidenum">
              <a:rPr lang="en-GB"/>
              <a:pPr/>
              <a:t>‹nr.›</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5"/>
          <p:cNvSpPr>
            <a:spLocks noGrp="1" noChangeArrowheads="1"/>
          </p:cNvSpPr>
          <p:nvPr>
            <p:ph type="sldNum" idx="10"/>
          </p:nvPr>
        </p:nvSpPr>
        <p:spPr>
          <a:ln/>
        </p:spPr>
        <p:txBody>
          <a:bodyPr/>
          <a:lstStyle>
            <a:lvl1pPr>
              <a:defRPr/>
            </a:lvl1pPr>
          </a:lstStyle>
          <a:p>
            <a:fld id="{F4CD639C-F663-4A2B-BBDD-CC665D9CF494}" type="slidenum">
              <a:rPr lang="en-GB"/>
              <a:pPr/>
              <a:t>‹nr.›</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Rectangle 5"/>
          <p:cNvSpPr>
            <a:spLocks noGrp="1" noChangeArrowheads="1"/>
          </p:cNvSpPr>
          <p:nvPr>
            <p:ph type="sldNum" idx="10"/>
          </p:nvPr>
        </p:nvSpPr>
        <p:spPr>
          <a:ln/>
        </p:spPr>
        <p:txBody>
          <a:bodyPr/>
          <a:lstStyle>
            <a:lvl1pPr>
              <a:defRPr/>
            </a:lvl1pPr>
          </a:lstStyle>
          <a:p>
            <a:fld id="{7AB70337-A0AB-4B2C-8CBA-7D37C3DEDE40}" type="slidenum">
              <a:rPr lang="en-GB"/>
              <a:pPr/>
              <a:t>‹nr.›</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685800" y="2714625"/>
            <a:ext cx="3808413"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714625"/>
            <a:ext cx="3810000"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5"/>
          <p:cNvSpPr>
            <a:spLocks noGrp="1" noChangeArrowheads="1"/>
          </p:cNvSpPr>
          <p:nvPr>
            <p:ph type="sldNum" idx="10"/>
          </p:nvPr>
        </p:nvSpPr>
        <p:spPr>
          <a:ln/>
        </p:spPr>
        <p:txBody>
          <a:bodyPr/>
          <a:lstStyle>
            <a:lvl1pPr>
              <a:defRPr/>
            </a:lvl1pPr>
          </a:lstStyle>
          <a:p>
            <a:fld id="{D75E6A4D-9E64-420F-B2C8-1A1028E4D541}" type="slidenum">
              <a:rPr lang="en-GB"/>
              <a:pPr/>
              <a:t>‹nr.›</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5"/>
          <p:cNvSpPr>
            <a:spLocks noGrp="1" noChangeArrowheads="1"/>
          </p:cNvSpPr>
          <p:nvPr>
            <p:ph type="sldNum" idx="10"/>
          </p:nvPr>
        </p:nvSpPr>
        <p:spPr>
          <a:ln/>
        </p:spPr>
        <p:txBody>
          <a:bodyPr/>
          <a:lstStyle>
            <a:lvl1pPr>
              <a:defRPr/>
            </a:lvl1pPr>
          </a:lstStyle>
          <a:p>
            <a:fld id="{FB9022D0-6CC1-44A7-A194-D4BE304B19A2}" type="slidenum">
              <a:rPr lang="en-GB"/>
              <a:pPr/>
              <a:t>‹nr.›</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Rectangle 5"/>
          <p:cNvSpPr>
            <a:spLocks noGrp="1" noChangeArrowheads="1"/>
          </p:cNvSpPr>
          <p:nvPr>
            <p:ph type="sldNum" idx="10"/>
          </p:nvPr>
        </p:nvSpPr>
        <p:spPr>
          <a:ln/>
        </p:spPr>
        <p:txBody>
          <a:bodyPr/>
          <a:lstStyle>
            <a:lvl1pPr>
              <a:defRPr/>
            </a:lvl1pPr>
          </a:lstStyle>
          <a:p>
            <a:fld id="{B16366D0-5B70-4101-935C-EC3C57361C90}" type="slidenum">
              <a:rPr lang="en-GB"/>
              <a:pPr/>
              <a:t>‹nr.›</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fld id="{A499A046-F4B3-4644-8DE8-9250857D2BA2}" type="slidenum">
              <a:rPr lang="en-GB"/>
              <a:pPr/>
              <a:t>‹nr.›</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5"/>
          <p:cNvSpPr>
            <a:spLocks noGrp="1" noChangeArrowheads="1"/>
          </p:cNvSpPr>
          <p:nvPr>
            <p:ph type="sldNum" idx="10"/>
          </p:nvPr>
        </p:nvSpPr>
        <p:spPr>
          <a:ln/>
        </p:spPr>
        <p:txBody>
          <a:bodyPr/>
          <a:lstStyle>
            <a:lvl1pPr>
              <a:defRPr/>
            </a:lvl1pPr>
          </a:lstStyle>
          <a:p>
            <a:fld id="{C38AD908-7E05-434B-BDF8-03C6F732FC28}" type="slidenum">
              <a:rPr lang="en-GB"/>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dirty="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5"/>
          <p:cNvSpPr>
            <a:spLocks noGrp="1" noChangeArrowheads="1"/>
          </p:cNvSpPr>
          <p:nvPr>
            <p:ph type="sldNum" idx="10"/>
          </p:nvPr>
        </p:nvSpPr>
        <p:spPr>
          <a:ln/>
        </p:spPr>
        <p:txBody>
          <a:bodyPr/>
          <a:lstStyle>
            <a:lvl1pPr>
              <a:defRPr/>
            </a:lvl1pPr>
          </a:lstStyle>
          <a:p>
            <a:fld id="{0F871995-8D3F-4293-B0BF-4B3EB5F2C8E0}" type="slidenum">
              <a:rPr lang="en-GB"/>
              <a:pPr/>
              <a:t>‹nr.›</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5"/>
          <p:cNvSpPr>
            <a:spLocks noGrp="1" noChangeArrowheads="1"/>
          </p:cNvSpPr>
          <p:nvPr>
            <p:ph type="sldNum" idx="10"/>
          </p:nvPr>
        </p:nvSpPr>
        <p:spPr>
          <a:ln/>
        </p:spPr>
        <p:txBody>
          <a:bodyPr/>
          <a:lstStyle>
            <a:lvl1pPr>
              <a:defRPr/>
            </a:lvl1pPr>
          </a:lstStyle>
          <a:p>
            <a:fld id="{0D257547-C852-4291-8448-373C42B122B8}" type="slidenum">
              <a:rPr lang="en-GB"/>
              <a:pPr/>
              <a:t>‹nr.›</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3988" y="1139825"/>
            <a:ext cx="1952625" cy="5808663"/>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642938" y="1139825"/>
            <a:ext cx="5708650" cy="5808663"/>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5"/>
          <p:cNvSpPr>
            <a:spLocks noGrp="1" noChangeArrowheads="1"/>
          </p:cNvSpPr>
          <p:nvPr>
            <p:ph type="sldNum" idx="10"/>
          </p:nvPr>
        </p:nvSpPr>
        <p:spPr>
          <a:ln/>
        </p:spPr>
        <p:txBody>
          <a:bodyPr/>
          <a:lstStyle>
            <a:lvl1pPr>
              <a:defRPr/>
            </a:lvl1pPr>
          </a:lstStyle>
          <a:p>
            <a:fld id="{D61DE298-C8CF-4F09-BF3A-C5D69C3EF0D3}" type="slidenum">
              <a:rPr lang="en-GB"/>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685800" y="2714625"/>
            <a:ext cx="3808413"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6613" y="2714625"/>
            <a:ext cx="3810000"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dirty="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4"/>
          <p:cNvSpPr>
            <a:spLocks noGrp="1" noChangeArrowheads="1"/>
          </p:cNvSpPr>
          <p:nvPr>
            <p:ph type="ftr" idx="10"/>
          </p:nvPr>
        </p:nvSpPr>
        <p:spPr>
          <a:ln/>
        </p:spPr>
        <p:txBody>
          <a:bodyPr/>
          <a:lstStyle>
            <a:lvl1pPr>
              <a:defRPr/>
            </a:lvl1pPr>
          </a:lstStyle>
          <a:p>
            <a:pPr>
              <a:defRPr/>
            </a:pPr>
            <a:r>
              <a:rPr lang="en-GB" dirty="0"/>
              <a:t>www.cefu.dk</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sp>
        <p:nvSpPr>
          <p:cNvPr id="2051" name="Rectangle 2"/>
          <p:cNvSpPr>
            <a:spLocks noGrp="1" noChangeArrowheads="1"/>
          </p:cNvSpPr>
          <p:nvPr>
            <p:ph type="title"/>
          </p:nvPr>
        </p:nvSpPr>
        <p:spPr bwMode="auto">
          <a:xfrm>
            <a:off x="642938" y="1139825"/>
            <a:ext cx="7770812" cy="143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0000" tIns="46800" rIns="90000" bIns="46800" numCol="1" anchor="ctr" anchorCtr="0" compatLnSpc="1">
            <a:prstTxWarp prst="textNoShape">
              <a:avLst/>
            </a:prstTxWarp>
          </a:bodyPr>
          <a:lstStyle/>
          <a:p>
            <a:pPr lvl="0"/>
            <a:r>
              <a:rPr lang="en-GB"/>
              <a:t>Klik for at redigere titeltekstens format</a:t>
            </a:r>
          </a:p>
        </p:txBody>
      </p:sp>
      <p:sp>
        <p:nvSpPr>
          <p:cNvPr id="2052" name="Rectangle 3"/>
          <p:cNvSpPr>
            <a:spLocks noGrp="1" noChangeArrowheads="1"/>
          </p:cNvSpPr>
          <p:nvPr>
            <p:ph type="body" idx="1"/>
          </p:nvPr>
        </p:nvSpPr>
        <p:spPr bwMode="auto">
          <a:xfrm>
            <a:off x="685800" y="2714625"/>
            <a:ext cx="7770813" cy="423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0000" tIns="46800" rIns="90000" bIns="46800" numCol="1" anchor="t" anchorCtr="0" compatLnSpc="1">
            <a:prstTxWarp prst="textNoShape">
              <a:avLst/>
            </a:prstTxWarp>
          </a:bodyPr>
          <a:lstStyle/>
          <a:p>
            <a:pPr lvl="0"/>
            <a:r>
              <a:rPr lang="en-GB"/>
              <a:t>Klik for at redigere dispositionstekstens format</a:t>
            </a:r>
          </a:p>
          <a:p>
            <a:pPr lvl="1"/>
            <a:r>
              <a:rPr lang="en-GB"/>
              <a:t>Andet dispositionsniveau</a:t>
            </a:r>
          </a:p>
          <a:p>
            <a:pPr lvl="2"/>
            <a:r>
              <a:rPr lang="en-GB"/>
              <a:t>Tredje dispositionsniveau</a:t>
            </a:r>
          </a:p>
          <a:p>
            <a:pPr lvl="3"/>
            <a:r>
              <a:rPr lang="en-GB"/>
              <a:t>Fjerde dispositionsniveau</a:t>
            </a:r>
          </a:p>
          <a:p>
            <a:pPr lvl="4"/>
            <a:r>
              <a:rPr lang="en-GB"/>
              <a:t>Femte dispositionsniveau</a:t>
            </a:r>
          </a:p>
          <a:p>
            <a:pPr lvl="4"/>
            <a:r>
              <a:rPr lang="en-GB"/>
              <a:t>Sjette dispositionsniveau</a:t>
            </a:r>
          </a:p>
          <a:p>
            <a:pPr lvl="4"/>
            <a:r>
              <a:rPr lang="en-GB"/>
              <a:t>Syvende dispositionsniveau</a:t>
            </a:r>
          </a:p>
          <a:p>
            <a:pPr lvl="4"/>
            <a:r>
              <a:rPr lang="en-GB"/>
              <a:t>Ottende dispositionsniveau</a:t>
            </a:r>
          </a:p>
          <a:p>
            <a:pPr lvl="4"/>
            <a:r>
              <a:rPr lang="en-GB"/>
              <a:t>Niende dispositionsniveau</a:t>
            </a:r>
          </a:p>
        </p:txBody>
      </p:sp>
      <p:sp>
        <p:nvSpPr>
          <p:cNvPr id="2" name="Rectangle 4"/>
          <p:cNvSpPr>
            <a:spLocks noGrp="1" noChangeArrowheads="1"/>
          </p:cNvSpPr>
          <p:nvPr>
            <p:ph type="ftr"/>
          </p:nvPr>
        </p:nvSpPr>
        <p:spPr bwMode="auto">
          <a:xfrm>
            <a:off x="3286125" y="6429375"/>
            <a:ext cx="2894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buClrTx/>
              <a:buFontTx/>
              <a:buNone/>
              <a:tabLst>
                <a:tab pos="723900" algn="l"/>
                <a:tab pos="1447800" algn="l"/>
                <a:tab pos="2171700" algn="l"/>
                <a:tab pos="2895600" algn="l"/>
              </a:tabLst>
              <a:defRPr sz="1600" b="1">
                <a:solidFill>
                  <a:srgbClr val="000000"/>
                </a:solidFill>
                <a:latin typeface="+mn-lt"/>
                <a:ea typeface="+mn-ea"/>
                <a:cs typeface="+mn-cs"/>
              </a:defRPr>
            </a:lvl1pPr>
          </a:lstStyle>
          <a:p>
            <a:pPr>
              <a:defRPr/>
            </a:pPr>
            <a:r>
              <a:rPr lang="en-GB" dirty="0"/>
              <a:t>www.cefu.dk</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Arial Unicode MS"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Arial Unicode MS"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bwMode="auto">
          <a:xfrm>
            <a:off x="642938" y="1139825"/>
            <a:ext cx="7770812" cy="143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0000" tIns="46800" rIns="90000" bIns="46800" numCol="1" anchor="ctr" anchorCtr="0" compatLnSpc="1">
            <a:prstTxWarp prst="textNoShape">
              <a:avLst/>
            </a:prstTxWarp>
          </a:bodyPr>
          <a:lstStyle/>
          <a:p>
            <a:pPr lvl="0"/>
            <a:r>
              <a:rPr lang="en-GB"/>
              <a:t>Klik for at redigere titeltekstens format</a:t>
            </a:r>
          </a:p>
        </p:txBody>
      </p:sp>
      <p:sp>
        <p:nvSpPr>
          <p:cNvPr id="6147" name="Rectangle 2"/>
          <p:cNvSpPr>
            <a:spLocks noGrp="1" noChangeArrowheads="1"/>
          </p:cNvSpPr>
          <p:nvPr>
            <p:ph type="body" idx="1"/>
          </p:nvPr>
        </p:nvSpPr>
        <p:spPr bwMode="auto">
          <a:xfrm>
            <a:off x="685800" y="2714625"/>
            <a:ext cx="7770813" cy="423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0000" tIns="46800" rIns="90000" bIns="46800" numCol="1" anchor="t" anchorCtr="0" compatLnSpc="1">
            <a:prstTxWarp prst="textNoShape">
              <a:avLst/>
            </a:prstTxWarp>
          </a:bodyPr>
          <a:lstStyle/>
          <a:p>
            <a:pPr lvl="0"/>
            <a:r>
              <a:rPr lang="en-GB"/>
              <a:t>Klik for at redigere dispositionstekstens format</a:t>
            </a:r>
          </a:p>
          <a:p>
            <a:pPr lvl="1"/>
            <a:r>
              <a:rPr lang="en-GB"/>
              <a:t>Andet dispositionsniveau</a:t>
            </a:r>
          </a:p>
          <a:p>
            <a:pPr lvl="2"/>
            <a:r>
              <a:rPr lang="en-GB"/>
              <a:t>Tredje dispositionsniveau</a:t>
            </a:r>
          </a:p>
          <a:p>
            <a:pPr lvl="3"/>
            <a:r>
              <a:rPr lang="en-GB"/>
              <a:t>Fjerde dispositionsniveau</a:t>
            </a:r>
          </a:p>
          <a:p>
            <a:pPr lvl="4"/>
            <a:r>
              <a:rPr lang="en-GB"/>
              <a:t>Femte dispositionsniveau</a:t>
            </a:r>
          </a:p>
          <a:p>
            <a:pPr lvl="4"/>
            <a:r>
              <a:rPr lang="en-GB"/>
              <a:t>Sjette dispositionsniveau</a:t>
            </a:r>
          </a:p>
          <a:p>
            <a:pPr lvl="4"/>
            <a:r>
              <a:rPr lang="en-GB"/>
              <a:t>Syvende dispositionsniveau</a:t>
            </a:r>
          </a:p>
          <a:p>
            <a:pPr lvl="4"/>
            <a:r>
              <a:rPr lang="en-GB"/>
              <a:t>Ottende dispositionsniveau</a:t>
            </a:r>
          </a:p>
          <a:p>
            <a:pPr lvl="4"/>
            <a:r>
              <a:rPr lang="en-GB"/>
              <a:t>Niende dispositionsniveau</a:t>
            </a:r>
          </a:p>
        </p:txBody>
      </p:sp>
      <p:sp>
        <p:nvSpPr>
          <p:cNvPr id="6148" name="Text Box 3"/>
          <p:cNvSpPr txBox="1">
            <a:spLocks noChangeArrowheads="1"/>
          </p:cNvSpPr>
          <p:nvPr/>
        </p:nvSpPr>
        <p:spPr bwMode="auto">
          <a:xfrm>
            <a:off x="685800" y="6472238"/>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endParaRPr>
          </a:p>
        </p:txBody>
      </p:sp>
      <p:sp>
        <p:nvSpPr>
          <p:cNvPr id="6149" name="Text Box 4"/>
          <p:cNvSpPr txBox="1">
            <a:spLocks noChangeArrowheads="1"/>
          </p:cNvSpPr>
          <p:nvPr/>
        </p:nvSpPr>
        <p:spPr bwMode="auto">
          <a:xfrm>
            <a:off x="3124200" y="6472238"/>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da-DK" dirty="0">
              <a:latin typeface="Times New Roman" charset="0"/>
              <a:ea typeface="ＭＳ Ｐゴシック" charset="0"/>
            </a:endParaRPr>
          </a:p>
        </p:txBody>
      </p:sp>
      <p:sp>
        <p:nvSpPr>
          <p:cNvPr id="2" name="Rectangle 5"/>
          <p:cNvSpPr>
            <a:spLocks noGrp="1" noChangeArrowheads="1"/>
          </p:cNvSpPr>
          <p:nvPr>
            <p:ph type="sldNum"/>
          </p:nvPr>
        </p:nvSpPr>
        <p:spPr bwMode="auto">
          <a:xfrm>
            <a:off x="6553200" y="6500813"/>
            <a:ext cx="1903413" cy="45561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SzPct val="45000"/>
              <a:buFont typeface="Wingdings" pitchFamily="2" charset="2"/>
              <a:buNone/>
              <a:tabLst>
                <a:tab pos="723900" algn="l"/>
                <a:tab pos="1447800" algn="l"/>
              </a:tabLst>
              <a:defRPr sz="1400">
                <a:solidFill>
                  <a:srgbClr val="000000"/>
                </a:solidFill>
              </a:defRPr>
            </a:lvl1pPr>
          </a:lstStyle>
          <a:p>
            <a:fld id="{E7CC7013-2538-41F9-A41D-9A9D12091F41}" type="slidenum">
              <a:rPr lang="en-GB"/>
              <a:pPr/>
              <a:t>‹nr.›</a:t>
            </a:fld>
            <a:endParaRPr lang="en-GB"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Garamond" pitchFamily="16" charset="0"/>
          <a:ea typeface="MS PGothic" pitchFamily="34" charset="-128"/>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Garamond" pitchFamily="16"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Arial Unicode MS"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Arial Unicode MS"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685800" y="1772817"/>
            <a:ext cx="7772400" cy="1827634"/>
          </a:xfrm>
        </p:spPr>
        <p:txBody>
          <a:bodyPr/>
          <a:lstStyle/>
          <a:p>
            <a:r>
              <a:rPr lang="da-DK" sz="3200" b="1" dirty="0" smtClean="0">
                <a:solidFill>
                  <a:schemeClr val="bg1"/>
                </a:solidFill>
              </a:rPr>
              <a:t>Klasserumskultur, inklusion og fraværsbekæmpelse</a:t>
            </a:r>
            <a:br>
              <a:rPr lang="da-DK" sz="3200" b="1" dirty="0" smtClean="0">
                <a:solidFill>
                  <a:schemeClr val="bg1"/>
                </a:solidFill>
              </a:rPr>
            </a:br>
            <a:r>
              <a:rPr lang="da-DK" sz="1200" b="1" dirty="0" smtClean="0">
                <a:solidFill>
                  <a:schemeClr val="bg1"/>
                </a:solidFill>
              </a:rPr>
              <a:t/>
            </a:r>
            <a:br>
              <a:rPr lang="da-DK" sz="1200" b="1" dirty="0" smtClean="0">
                <a:solidFill>
                  <a:schemeClr val="bg1"/>
                </a:solidFill>
              </a:rPr>
            </a:br>
            <a:r>
              <a:rPr lang="da-DK" sz="2400" dirty="0" smtClean="0">
                <a:solidFill>
                  <a:schemeClr val="bg1"/>
                </a:solidFill>
              </a:rPr>
              <a:t>Afslutningskonference 22. oktober 2014</a:t>
            </a:r>
            <a:r>
              <a:rPr lang="da-DK" sz="2400" b="1" dirty="0" smtClean="0">
                <a:solidFill>
                  <a:schemeClr val="bg1"/>
                </a:solidFill>
              </a:rPr>
              <a:t/>
            </a:r>
            <a:br>
              <a:rPr lang="da-DK" sz="2400" b="1" dirty="0" smtClean="0">
                <a:solidFill>
                  <a:schemeClr val="bg1"/>
                </a:solidFill>
              </a:rPr>
            </a:br>
            <a:endParaRPr lang="da-DK" sz="2400" b="1" dirty="0">
              <a:solidFill>
                <a:schemeClr val="bg1"/>
              </a:solidFill>
            </a:endParaRPr>
          </a:p>
        </p:txBody>
      </p:sp>
      <p:sp>
        <p:nvSpPr>
          <p:cNvPr id="4" name="Undertitel 3"/>
          <p:cNvSpPr>
            <a:spLocks noGrp="1"/>
          </p:cNvSpPr>
          <p:nvPr>
            <p:ph type="subTitle" idx="1"/>
          </p:nvPr>
        </p:nvSpPr>
        <p:spPr/>
        <p:txBody>
          <a:bodyPr/>
          <a:lstStyle/>
          <a:p>
            <a:endParaRPr lang="da-DK" sz="2000" b="1" dirty="0" smtClean="0">
              <a:solidFill>
                <a:schemeClr val="bg1"/>
              </a:solidFill>
            </a:endParaRPr>
          </a:p>
          <a:p>
            <a:r>
              <a:rPr lang="da-DK" sz="1600" dirty="0" smtClean="0">
                <a:solidFill>
                  <a:schemeClr val="bg1"/>
                </a:solidFill>
              </a:rPr>
              <a:t>Lektor og souschef Camilla Hutters</a:t>
            </a:r>
          </a:p>
          <a:p>
            <a:endParaRPr lang="da-DK" sz="2000" b="1" dirty="0" smtClean="0">
              <a:solidFill>
                <a:schemeClr val="bg1"/>
              </a:solidFill>
            </a:endParaRPr>
          </a:p>
          <a:p>
            <a:endParaRPr lang="da-DK" sz="2000" b="1" dirty="0">
              <a:solidFill>
                <a:schemeClr val="bg1"/>
              </a:solidFill>
            </a:endParaRPr>
          </a:p>
        </p:txBody>
      </p:sp>
      <p:sp>
        <p:nvSpPr>
          <p:cNvPr id="2" name="Pladsholder til sidefod 1"/>
          <p:cNvSpPr>
            <a:spLocks noGrp="1"/>
          </p:cNvSpPr>
          <p:nvPr>
            <p:ph type="ftr" idx="10"/>
          </p:nvPr>
        </p:nvSpPr>
        <p:spPr/>
        <p:txBody>
          <a:bodyPr/>
          <a:lstStyle/>
          <a:p>
            <a:pPr>
              <a:defRPr/>
            </a:pPr>
            <a:r>
              <a:rPr lang="en-GB" dirty="0" smtClean="0"/>
              <a:t>www.cefu.dk</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209055"/>
          </a:xfrm>
        </p:spPr>
        <p:txBody>
          <a:bodyPr/>
          <a:lstStyle/>
          <a:p>
            <a:r>
              <a:rPr lang="da-DK" sz="2400" b="1" dirty="0" smtClean="0"/>
              <a:t>Hvorfor fokus på klasserumskultur, inklusion og fraværsbekæmpelse?</a:t>
            </a:r>
            <a:endParaRPr lang="da-DK" sz="2400" b="1" dirty="0"/>
          </a:p>
        </p:txBody>
      </p:sp>
      <p:sp>
        <p:nvSpPr>
          <p:cNvPr id="6" name="Pladsholder til indhold 5"/>
          <p:cNvSpPr>
            <a:spLocks noGrp="1"/>
          </p:cNvSpPr>
          <p:nvPr>
            <p:ph idx="1"/>
          </p:nvPr>
        </p:nvSpPr>
        <p:spPr>
          <a:xfrm>
            <a:off x="685800" y="2132856"/>
            <a:ext cx="7770813" cy="4815633"/>
          </a:xfrm>
        </p:spPr>
        <p:txBody>
          <a:bodyPr/>
          <a:lstStyle/>
          <a:p>
            <a:r>
              <a:rPr lang="da-DK" sz="1600" b="1" dirty="0" smtClean="0">
                <a:latin typeface="Calibri" pitchFamily="34" charset="0"/>
              </a:rPr>
              <a:t>Flere </a:t>
            </a:r>
            <a:r>
              <a:rPr lang="da-DK" sz="1600" dirty="0" smtClean="0">
                <a:latin typeface="Calibri" pitchFamily="34" charset="0"/>
              </a:rPr>
              <a:t>går i gymnasiet:</a:t>
            </a:r>
          </a:p>
          <a:p>
            <a:pPr>
              <a:buFont typeface="Arial" pitchFamily="34" charset="0"/>
              <a:buChar char="•"/>
            </a:pPr>
            <a:r>
              <a:rPr lang="da-DK" sz="1600" dirty="0" smtClean="0">
                <a:latin typeface="Calibri" pitchFamily="34" charset="0"/>
              </a:rPr>
              <a:t>På 10 år er andelen, der vælger en gymnasial uddannelse steget fra 58,6 til 71,6 – det er en stigning på </a:t>
            </a:r>
            <a:r>
              <a:rPr lang="da-DK" sz="1600" b="1" dirty="0" smtClean="0">
                <a:solidFill>
                  <a:srgbClr val="FF0000"/>
                </a:solidFill>
                <a:latin typeface="Calibri" pitchFamily="34" charset="0"/>
              </a:rPr>
              <a:t>13 %! </a:t>
            </a:r>
            <a:endParaRPr lang="da-DK" sz="1600" dirty="0" smtClean="0">
              <a:solidFill>
                <a:schemeClr val="tx1"/>
              </a:solidFill>
              <a:latin typeface="Calibri" pitchFamily="34" charset="0"/>
            </a:endParaRPr>
          </a:p>
          <a:p>
            <a:pPr>
              <a:buFont typeface="Arial" pitchFamily="34" charset="0"/>
              <a:buChar char="•"/>
            </a:pPr>
            <a:r>
              <a:rPr lang="da-DK" sz="1600" dirty="0" smtClean="0">
                <a:solidFill>
                  <a:schemeClr val="tx1"/>
                </a:solidFill>
                <a:latin typeface="Calibri" pitchFamily="34" charset="0"/>
              </a:rPr>
              <a:t>Gymnasiet leverer dermed et stort bidrag til opfyldelse af </a:t>
            </a:r>
            <a:r>
              <a:rPr lang="da-DK" sz="1600" dirty="0" smtClean="0">
                <a:solidFill>
                  <a:srgbClr val="FF0000"/>
                </a:solidFill>
                <a:latin typeface="Calibri" pitchFamily="34" charset="0"/>
              </a:rPr>
              <a:t>95 % målsætningen</a:t>
            </a:r>
            <a:endParaRPr lang="da-DK" sz="1600" dirty="0" smtClean="0">
              <a:latin typeface="Calibri" pitchFamily="34" charset="0"/>
            </a:endParaRPr>
          </a:p>
          <a:p>
            <a:endParaRPr lang="da-DK" sz="1600" dirty="0" smtClean="0">
              <a:latin typeface="Calibri" pitchFamily="34" charset="0"/>
            </a:endParaRPr>
          </a:p>
          <a:p>
            <a:r>
              <a:rPr lang="da-DK" sz="1600" dirty="0" smtClean="0">
                <a:latin typeface="Calibri" pitchFamily="34" charset="0"/>
              </a:rPr>
              <a:t>Samtidig </a:t>
            </a:r>
            <a:r>
              <a:rPr lang="da-DK" sz="1600" b="1" dirty="0" smtClean="0">
                <a:latin typeface="Calibri" pitchFamily="34" charset="0"/>
              </a:rPr>
              <a:t>nye udfordringer:</a:t>
            </a:r>
          </a:p>
          <a:p>
            <a:pPr lvl="0">
              <a:buFont typeface="Arial" pitchFamily="34" charset="0"/>
              <a:buChar char="•"/>
            </a:pPr>
            <a:r>
              <a:rPr lang="da-DK" sz="1600" dirty="0" smtClean="0">
                <a:latin typeface="Calibri" pitchFamily="34" charset="0"/>
                <a:cs typeface="Calibri" pitchFamily="34" charset="0"/>
              </a:rPr>
              <a:t>Gymnasiet har fået en inklusionsopgave – både en didaktisk opgave (undervisningsdifferentiering), men også en opgave </a:t>
            </a:r>
            <a:r>
              <a:rPr lang="da-DK" sz="1600" dirty="0" err="1" smtClean="0">
                <a:latin typeface="Calibri" pitchFamily="34" charset="0"/>
                <a:cs typeface="Calibri" pitchFamily="34" charset="0"/>
              </a:rPr>
              <a:t>ifht</a:t>
            </a:r>
            <a:r>
              <a:rPr lang="da-DK" sz="1600" dirty="0" smtClean="0">
                <a:latin typeface="Calibri" pitchFamily="34" charset="0"/>
                <a:cs typeface="Calibri" pitchFamily="34" charset="0"/>
              </a:rPr>
              <a:t> at udvikle en kultur, der kan rumme flere måder at gå i gymnasiet på.</a:t>
            </a:r>
          </a:p>
          <a:p>
            <a:pPr lvl="0">
              <a:buFont typeface="Arial" pitchFamily="34" charset="0"/>
              <a:buChar char="•"/>
            </a:pPr>
            <a:r>
              <a:rPr lang="da-DK" sz="1600" dirty="0" smtClean="0">
                <a:latin typeface="Calibri" pitchFamily="34" charset="0"/>
                <a:cs typeface="Calibri" pitchFamily="34" charset="0"/>
              </a:rPr>
              <a:t>Gymnasiet har fået en motivationsudfordring – i forhold til at engagere alle elever i undervisningen, men så eleverne oplever at undervisningen er relevant og meningsfuld.</a:t>
            </a:r>
          </a:p>
          <a:p>
            <a:pPr lvl="0">
              <a:buFont typeface="Arial" pitchFamily="34" charset="0"/>
              <a:buChar char="•"/>
            </a:pPr>
            <a:r>
              <a:rPr lang="da-DK" sz="1600" dirty="0" smtClean="0">
                <a:latin typeface="Calibri" pitchFamily="34" charset="0"/>
                <a:cs typeface="Calibri" pitchFamily="34" charset="0"/>
              </a:rPr>
              <a:t>Stigende elevfravær – som kan ses som indikator på mistrivsel og mangelfuld faglig og social integration.</a:t>
            </a:r>
          </a:p>
        </p:txBody>
      </p:sp>
      <p:sp>
        <p:nvSpPr>
          <p:cNvPr id="4" name="Pladsholder til sidefod 3"/>
          <p:cNvSpPr>
            <a:spLocks noGrp="1"/>
          </p:cNvSpPr>
          <p:nvPr>
            <p:ph type="ftr" idx="4294967295"/>
          </p:nvPr>
        </p:nvSpPr>
        <p:spPr>
          <a:xfrm>
            <a:off x="6249988" y="6429375"/>
            <a:ext cx="2894012" cy="455613"/>
          </a:xfrm>
          <a:prstGeom prst="rect">
            <a:avLst/>
          </a:prstGeom>
        </p:spPr>
        <p:txBody>
          <a:bodyPr/>
          <a:lstStyle/>
          <a:p>
            <a:pPr>
              <a:defRPr/>
            </a:pPr>
            <a:r>
              <a:rPr lang="en-GB" dirty="0" smtClean="0"/>
              <a:t>www.cefu.dk</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8" y="1139825"/>
            <a:ext cx="7770812" cy="1281063"/>
          </a:xfrm>
        </p:spPr>
        <p:txBody>
          <a:bodyPr/>
          <a:lstStyle/>
          <a:p>
            <a:r>
              <a:rPr lang="da-DK" sz="2800" b="1" dirty="0" smtClean="0">
                <a:solidFill>
                  <a:srgbClr val="FF0000"/>
                </a:solidFill>
              </a:rPr>
              <a:t>Hvad er en klasserumskultur?</a:t>
            </a:r>
            <a:endParaRPr lang="da-DK" sz="2800" b="1" dirty="0">
              <a:solidFill>
                <a:srgbClr val="FF0000"/>
              </a:solidFill>
            </a:endParaRPr>
          </a:p>
        </p:txBody>
      </p:sp>
      <p:sp>
        <p:nvSpPr>
          <p:cNvPr id="3" name="Pladsholder til indhold 2"/>
          <p:cNvSpPr>
            <a:spLocks noGrp="1"/>
          </p:cNvSpPr>
          <p:nvPr>
            <p:ph idx="1"/>
          </p:nvPr>
        </p:nvSpPr>
        <p:spPr>
          <a:xfrm>
            <a:off x="755576" y="2348881"/>
            <a:ext cx="7701037" cy="4104455"/>
          </a:xfrm>
        </p:spPr>
        <p:txBody>
          <a:bodyPr/>
          <a:lstStyle/>
          <a:p>
            <a:r>
              <a:rPr lang="da-DK" sz="1800" dirty="0" smtClean="0"/>
              <a:t>Et begreb med mange betydninger. Historisk skelnet mellem:</a:t>
            </a:r>
          </a:p>
          <a:p>
            <a:endParaRPr lang="da-DK" sz="1800" dirty="0" smtClean="0"/>
          </a:p>
          <a:p>
            <a:pPr>
              <a:buFont typeface="Arial" pitchFamily="34" charset="0"/>
              <a:buChar char="•"/>
            </a:pPr>
            <a:r>
              <a:rPr lang="da-DK" sz="1800" b="1" i="1" dirty="0" smtClean="0"/>
              <a:t>Classroom management – </a:t>
            </a:r>
            <a:r>
              <a:rPr lang="da-DK" sz="1800" dirty="0" smtClean="0"/>
              <a:t>klasserumskultur som elevernes adfærd og omgangsformer – og lærernes styring af disse.</a:t>
            </a:r>
          </a:p>
          <a:p>
            <a:pPr>
              <a:buFont typeface="Arial" pitchFamily="34" charset="0"/>
              <a:buChar char="•"/>
            </a:pPr>
            <a:r>
              <a:rPr lang="da-DK" sz="1800" b="1" i="1" dirty="0" smtClean="0"/>
              <a:t>Cultural Studies </a:t>
            </a:r>
            <a:r>
              <a:rPr lang="da-DK" sz="1800" dirty="0" smtClean="0"/>
              <a:t> - klasserumskultur som de kulturelle betydninger som en klasse sammen skaber </a:t>
            </a:r>
            <a:r>
              <a:rPr lang="da-DK" sz="1800" dirty="0"/>
              <a:t>ud fra deres sociale omstændigheder</a:t>
            </a:r>
            <a:r>
              <a:rPr lang="da-DK" sz="1800" dirty="0" smtClean="0"/>
              <a:t>:</a:t>
            </a:r>
          </a:p>
          <a:p>
            <a:pPr marL="0" indent="0"/>
            <a:endParaRPr lang="da-DK" sz="1800" b="1" i="1" dirty="0"/>
          </a:p>
          <a:p>
            <a:pPr marL="0" indent="0"/>
            <a:endParaRPr lang="da-DK" sz="1800" b="1" i="1" dirty="0" smtClean="0"/>
          </a:p>
          <a:p>
            <a:pPr marL="0" indent="0"/>
            <a:endParaRPr lang="da-DK" sz="1800" dirty="0"/>
          </a:p>
        </p:txBody>
      </p:sp>
    </p:spTree>
    <p:extLst>
      <p:ext uri="{BB962C8B-B14F-4D97-AF65-F5344CB8AC3E}">
        <p14:creationId xmlns:p14="http://schemas.microsoft.com/office/powerpoint/2010/main" val="147031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980729"/>
            <a:ext cx="7770812" cy="1296144"/>
          </a:xfrm>
        </p:spPr>
        <p:txBody>
          <a:bodyPr/>
          <a:lstStyle/>
          <a:p>
            <a:r>
              <a:rPr lang="da-DK" sz="2800" b="1" dirty="0" smtClean="0"/>
              <a:t>En bred og dynamisk forståelse af klasserumskultur</a:t>
            </a:r>
            <a:endParaRPr lang="da-DK" sz="2800" b="1" dirty="0"/>
          </a:p>
        </p:txBody>
      </p:sp>
      <p:sp>
        <p:nvSpPr>
          <p:cNvPr id="3" name="Pladsholder til indhold 2"/>
          <p:cNvSpPr>
            <a:spLocks noGrp="1"/>
          </p:cNvSpPr>
          <p:nvPr>
            <p:ph idx="1"/>
          </p:nvPr>
        </p:nvSpPr>
        <p:spPr>
          <a:xfrm>
            <a:off x="685800" y="2714625"/>
            <a:ext cx="7770813" cy="3594695"/>
          </a:xfrm>
        </p:spPr>
        <p:txBody>
          <a:bodyPr/>
          <a:lstStyle/>
          <a:p>
            <a:r>
              <a:rPr lang="da-DK" sz="2000" dirty="0" smtClean="0"/>
              <a:t>	Klasserumskultur kan forstås som ’de </a:t>
            </a:r>
            <a:r>
              <a:rPr lang="da-DK" sz="2000" dirty="0"/>
              <a:t>kulturelle betingelser for undervisningen’. Det vil sige de normer, værdier, roller og fremherskende forståelser, der er i en klasse om, hvad det vil sige at gå i gymnasiet, hvad der kan accepteres som en legitim praksis – og hvordan det går ind og virker som en betingelse for den kultur, der skabes og gør sig gældende i en klasse</a:t>
            </a:r>
            <a:r>
              <a:rPr lang="da-DK" sz="2000" dirty="0" smtClean="0"/>
              <a:t>.”</a:t>
            </a:r>
            <a:endParaRPr lang="da-DK" sz="2000" dirty="0"/>
          </a:p>
          <a:p>
            <a:r>
              <a:rPr lang="da-DK" sz="2000" dirty="0" smtClean="0"/>
              <a:t>	Kulturen </a:t>
            </a:r>
            <a:r>
              <a:rPr lang="da-DK" sz="2000" dirty="0"/>
              <a:t>i en gymnasieklasse </a:t>
            </a:r>
            <a:r>
              <a:rPr lang="da-DK" sz="2000" dirty="0" smtClean="0"/>
              <a:t>er noget </a:t>
            </a:r>
            <a:r>
              <a:rPr lang="da-DK" sz="2000" dirty="0"/>
              <a:t>der på én gang </a:t>
            </a:r>
            <a:r>
              <a:rPr lang="da-DK" sz="2000" i="1" dirty="0"/>
              <a:t>er</a:t>
            </a:r>
            <a:r>
              <a:rPr lang="da-DK" sz="2000" dirty="0"/>
              <a:t>, en social og historisk konstruktion, </a:t>
            </a:r>
            <a:r>
              <a:rPr lang="da-DK" sz="2000" i="1" dirty="0"/>
              <a:t>og</a:t>
            </a:r>
            <a:r>
              <a:rPr lang="da-DK" sz="2000" dirty="0"/>
              <a:t> noget der noget der </a:t>
            </a:r>
            <a:r>
              <a:rPr lang="da-DK" sz="2000" i="1" dirty="0"/>
              <a:t>produceres</a:t>
            </a:r>
            <a:r>
              <a:rPr lang="da-DK" sz="2000" dirty="0"/>
              <a:t> og </a:t>
            </a:r>
            <a:r>
              <a:rPr lang="da-DK" sz="2000" i="1" dirty="0"/>
              <a:t>forhandles</a:t>
            </a:r>
            <a:r>
              <a:rPr lang="da-DK" sz="2000" dirty="0"/>
              <a:t> mellem de konkrete </a:t>
            </a:r>
            <a:r>
              <a:rPr lang="da-DK" sz="2000" dirty="0" smtClean="0"/>
              <a:t>aktører</a:t>
            </a:r>
            <a:r>
              <a:rPr lang="da-DK" sz="2000" dirty="0"/>
              <a:t>, der tager del i kulturen. </a:t>
            </a:r>
            <a:endParaRPr lang="da-DK" sz="2000" dirty="0" smtClean="0"/>
          </a:p>
          <a:p>
            <a:r>
              <a:rPr lang="da-DK" sz="2000" dirty="0" smtClean="0"/>
              <a:t>	</a:t>
            </a:r>
            <a:endParaRPr lang="da-DK" sz="2000" dirty="0"/>
          </a:p>
        </p:txBody>
      </p:sp>
    </p:spTree>
    <p:extLst>
      <p:ext uri="{BB962C8B-B14F-4D97-AF65-F5344CB8AC3E}">
        <p14:creationId xmlns:p14="http://schemas.microsoft.com/office/powerpoint/2010/main" val="1693869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8" y="1139825"/>
            <a:ext cx="7770812" cy="849015"/>
          </a:xfrm>
        </p:spPr>
        <p:txBody>
          <a:bodyPr/>
          <a:lstStyle/>
          <a:p>
            <a:r>
              <a:rPr lang="da-DK" sz="3200" b="1" dirty="0" smtClean="0"/>
              <a:t>Kulturforandringer på tre niveauer</a:t>
            </a:r>
            <a:endParaRPr lang="da-DK" sz="3200" b="1"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87824" y="2132856"/>
            <a:ext cx="2895851" cy="829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961" y="3356992"/>
            <a:ext cx="2500313"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5004479"/>
            <a:ext cx="3030537"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104" y="5004479"/>
            <a:ext cx="265747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Lige forbindelse 4"/>
          <p:cNvCxnSpPr/>
          <p:nvPr/>
        </p:nvCxnSpPr>
        <p:spPr bwMode="auto">
          <a:xfrm>
            <a:off x="4427984" y="2987664"/>
            <a:ext cx="0" cy="36004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104" y="4582763"/>
            <a:ext cx="504055" cy="457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V="1">
            <a:off x="3038843" y="4588892"/>
            <a:ext cx="452236" cy="41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2806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052736"/>
            <a:ext cx="7770812" cy="993031"/>
          </a:xfrm>
        </p:spPr>
        <p:txBody>
          <a:bodyPr/>
          <a:lstStyle/>
          <a:p>
            <a:r>
              <a:rPr lang="da-DK" sz="2800" b="1" dirty="0" smtClean="0">
                <a:solidFill>
                  <a:srgbClr val="FF0000"/>
                </a:solidFill>
              </a:rPr>
              <a:t>Skolens kulturelle praksis – tendenser og pointer</a:t>
            </a:r>
            <a:endParaRPr lang="da-DK" sz="2800" b="1" dirty="0">
              <a:solidFill>
                <a:srgbClr val="FF0000"/>
              </a:solidFill>
            </a:endParaRPr>
          </a:p>
        </p:txBody>
      </p:sp>
      <p:sp>
        <p:nvSpPr>
          <p:cNvPr id="3" name="Pladsholder til indhold 2"/>
          <p:cNvSpPr>
            <a:spLocks noGrp="1"/>
          </p:cNvSpPr>
          <p:nvPr>
            <p:ph idx="1"/>
          </p:nvPr>
        </p:nvSpPr>
        <p:spPr>
          <a:xfrm>
            <a:off x="685800" y="1988840"/>
            <a:ext cx="7770813" cy="4464497"/>
          </a:xfrm>
        </p:spPr>
        <p:txBody>
          <a:bodyPr/>
          <a:lstStyle/>
          <a:p>
            <a:r>
              <a:rPr lang="da-DK" sz="1400" b="1" u="sng" dirty="0" smtClean="0"/>
              <a:t>Aktuelle tendenser:</a:t>
            </a:r>
          </a:p>
          <a:p>
            <a:pPr>
              <a:buFont typeface="Arial" pitchFamily="34" charset="0"/>
              <a:buChar char="•"/>
            </a:pPr>
            <a:r>
              <a:rPr lang="da-DK" sz="1400" dirty="0" smtClean="0"/>
              <a:t>Alle skoler har gang i flere udviklingsprojekter – udvikling del af ‘normalen’</a:t>
            </a:r>
          </a:p>
          <a:p>
            <a:pPr>
              <a:buFont typeface="Arial" pitchFamily="34" charset="0"/>
              <a:buChar char="•"/>
            </a:pPr>
            <a:r>
              <a:rPr lang="da-DK" sz="1400" dirty="0" smtClean="0"/>
              <a:t>Alle skoler skal håndtere mange samtidige forandringer – den heterogene elevgruppe er kun en af dem.</a:t>
            </a:r>
          </a:p>
          <a:p>
            <a:endParaRPr lang="da-DK" sz="1400" dirty="0"/>
          </a:p>
          <a:p>
            <a:r>
              <a:rPr lang="da-DK" sz="1400" b="1" u="sng" dirty="0" smtClean="0"/>
              <a:t>Pointer fra udviklingsprojekter</a:t>
            </a:r>
          </a:p>
          <a:p>
            <a:pPr>
              <a:buFont typeface="Arial" pitchFamily="34" charset="0"/>
              <a:buChar char="•"/>
            </a:pPr>
            <a:r>
              <a:rPr lang="da-DK" sz="1400" dirty="0" smtClean="0"/>
              <a:t>Udvidelse af det traditionelle klasserum – udvikling af nye lærings- og vidensformer.</a:t>
            </a:r>
          </a:p>
          <a:p>
            <a:pPr>
              <a:buFont typeface="Arial" pitchFamily="34" charset="0"/>
              <a:buChar char="•"/>
            </a:pPr>
            <a:r>
              <a:rPr lang="da-DK" sz="1400" dirty="0" smtClean="0"/>
              <a:t>Fokus på at inkludere flere elever/elevtilgange – men også opdatere undervisningen, gøre den mere relevant. Eleverne bliver mere aktive og deltagende.</a:t>
            </a:r>
          </a:p>
          <a:p>
            <a:pPr>
              <a:buFont typeface="Arial" pitchFamily="34" charset="0"/>
              <a:buChar char="•"/>
            </a:pPr>
            <a:r>
              <a:rPr lang="da-DK" sz="1400" dirty="0" smtClean="0"/>
              <a:t>Ledelsesinitieret – sigter mod ændring af skolekultur</a:t>
            </a:r>
          </a:p>
          <a:p>
            <a:pPr>
              <a:buFont typeface="Arial" pitchFamily="34" charset="0"/>
              <a:buChar char="•"/>
            </a:pPr>
            <a:r>
              <a:rPr lang="da-DK" sz="1400" dirty="0" smtClean="0"/>
              <a:t>Vigtigt at få lærerne med på ideen – gøre dem til ambassadører, eksperimentere sig frem</a:t>
            </a:r>
          </a:p>
          <a:p>
            <a:pPr>
              <a:buFont typeface="Arial" pitchFamily="34" charset="0"/>
              <a:buChar char="•"/>
            </a:pPr>
            <a:r>
              <a:rPr lang="da-DK" sz="1400" dirty="0" smtClean="0"/>
              <a:t>Tilsvarende vigtig at gøre eleverne fortrolig med ny elevrolle – som kan kollidere med deres billede af ‘den gode elev’ (og den måde de bedømmes)</a:t>
            </a:r>
          </a:p>
          <a:p>
            <a:pPr>
              <a:buFont typeface="Arial" pitchFamily="34" charset="0"/>
              <a:buChar char="•"/>
            </a:pPr>
            <a:r>
              <a:rPr lang="da-DK" sz="1400" dirty="0" smtClean="0"/>
              <a:t>Vigtigt med insisterende ledelse og tid til ‘det lange seje træk’ </a:t>
            </a:r>
            <a:endParaRPr lang="da-DK" sz="1400" dirty="0"/>
          </a:p>
        </p:txBody>
      </p:sp>
    </p:spTree>
    <p:extLst>
      <p:ext uri="{BB962C8B-B14F-4D97-AF65-F5344CB8AC3E}">
        <p14:creationId xmlns:p14="http://schemas.microsoft.com/office/powerpoint/2010/main" val="393794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smtClean="0">
                <a:solidFill>
                  <a:srgbClr val="FF0000"/>
                </a:solidFill>
              </a:rPr>
              <a:t>Lærernes </a:t>
            </a:r>
            <a:r>
              <a:rPr lang="da-DK" sz="2800" b="1" dirty="0">
                <a:solidFill>
                  <a:srgbClr val="FF0000"/>
                </a:solidFill>
              </a:rPr>
              <a:t>kulturelle praksis – tendenser og pointer</a:t>
            </a:r>
            <a:endParaRPr lang="da-DK" sz="2800" dirty="0"/>
          </a:p>
        </p:txBody>
      </p:sp>
      <p:sp>
        <p:nvSpPr>
          <p:cNvPr id="3" name="Pladsholder til indhold 2"/>
          <p:cNvSpPr>
            <a:spLocks noGrp="1"/>
          </p:cNvSpPr>
          <p:nvPr>
            <p:ph idx="1"/>
          </p:nvPr>
        </p:nvSpPr>
        <p:spPr>
          <a:xfrm>
            <a:off x="683568" y="2204865"/>
            <a:ext cx="7773045" cy="4248471"/>
          </a:xfrm>
        </p:spPr>
        <p:txBody>
          <a:bodyPr/>
          <a:lstStyle/>
          <a:p>
            <a:r>
              <a:rPr lang="da-DK" sz="1400" b="1" u="sng" dirty="0"/>
              <a:t>Aktuelle tendenser:</a:t>
            </a:r>
          </a:p>
          <a:p>
            <a:pPr>
              <a:buFont typeface="Arial" pitchFamily="34" charset="0"/>
              <a:buChar char="•"/>
            </a:pPr>
            <a:r>
              <a:rPr lang="da-DK" sz="1400" dirty="0" smtClean="0"/>
              <a:t>Opbrud i den traditionelle lærerrolle som (privatpraktiserende) faglærer.</a:t>
            </a:r>
          </a:p>
          <a:p>
            <a:pPr>
              <a:buFont typeface="Arial" pitchFamily="34" charset="0"/>
              <a:buChar char="•"/>
            </a:pPr>
            <a:r>
              <a:rPr lang="da-DK" sz="1400" dirty="0" smtClean="0"/>
              <a:t>Forskydning fra individuelt ansvar til kollektivt – fx gennem på teamsamarbejde, fælles forberedelse (men strukturer og ressourcer følger ikke altid med).</a:t>
            </a:r>
          </a:p>
          <a:p>
            <a:pPr>
              <a:buFont typeface="Arial" pitchFamily="34" charset="0"/>
              <a:buChar char="•"/>
            </a:pPr>
            <a:r>
              <a:rPr lang="da-DK" sz="1400" dirty="0" smtClean="0"/>
              <a:t>Fokus på at ‘vinde relationen til eleverne’ og på læreren som kulturskaber.</a:t>
            </a:r>
            <a:endParaRPr lang="da-DK" sz="1400" dirty="0"/>
          </a:p>
          <a:p>
            <a:endParaRPr lang="da-DK" sz="1400" b="1" u="sng" dirty="0" smtClean="0"/>
          </a:p>
          <a:p>
            <a:r>
              <a:rPr lang="da-DK" sz="1400" b="1" u="sng" dirty="0" smtClean="0"/>
              <a:t>Pointer </a:t>
            </a:r>
            <a:r>
              <a:rPr lang="da-DK" sz="1400" b="1" u="sng" dirty="0"/>
              <a:t>fra </a:t>
            </a:r>
            <a:r>
              <a:rPr lang="da-DK" sz="1400" b="1" u="sng" dirty="0" smtClean="0"/>
              <a:t>udviklingsprojekter</a:t>
            </a:r>
          </a:p>
          <a:p>
            <a:pPr>
              <a:buFont typeface="Arial" pitchFamily="34" charset="0"/>
              <a:buChar char="•"/>
            </a:pPr>
            <a:r>
              <a:rPr lang="da-DK" sz="1400" dirty="0" smtClean="0"/>
              <a:t>Supervision som en metode til at skabe øget og fælles refleksion i en lærergruppen ifht. at skabe fælles refleksion i en lærergruppe over, hvordan man kan skabe inkluderende og engagerende klasserumskultur.</a:t>
            </a:r>
          </a:p>
          <a:p>
            <a:pPr>
              <a:buFont typeface="Arial" pitchFamily="34" charset="0"/>
              <a:buChar char="•"/>
            </a:pPr>
            <a:r>
              <a:rPr lang="da-DK" sz="1400" dirty="0" smtClean="0"/>
              <a:t>Gøre udviklingen af lærerrollen og undervisningen til et fælles anliggende. </a:t>
            </a:r>
          </a:p>
          <a:p>
            <a:pPr>
              <a:buFont typeface="Arial" pitchFamily="34" charset="0"/>
              <a:buChar char="•"/>
            </a:pPr>
            <a:r>
              <a:rPr lang="da-DK" sz="1400" dirty="0" smtClean="0"/>
              <a:t>Søger at styrke den kollegiale sparring og feed back ved at etablere nye metoder og nye fora</a:t>
            </a:r>
          </a:p>
          <a:p>
            <a:pPr>
              <a:buFont typeface="Arial" pitchFamily="34" charset="0"/>
              <a:buChar char="•"/>
            </a:pPr>
            <a:r>
              <a:rPr lang="da-DK" sz="1400" dirty="0" smtClean="0"/>
              <a:t>Initieret af lærere, frivillige tilbud, koblet til kompetenceudvikling</a:t>
            </a:r>
          </a:p>
          <a:p>
            <a:pPr>
              <a:buFont typeface="Arial" pitchFamily="34" charset="0"/>
              <a:buChar char="•"/>
            </a:pPr>
            <a:r>
              <a:rPr lang="da-DK" sz="1400" dirty="0" smtClean="0"/>
              <a:t>Navnlig potentialer ifht at bruge supervision i klasseteams (udvikle fælles strategier) og ifht at arbejde med fælles fokuspunkter</a:t>
            </a:r>
            <a:endParaRPr lang="da-DK" sz="1400" dirty="0"/>
          </a:p>
        </p:txBody>
      </p:sp>
    </p:spTree>
    <p:extLst>
      <p:ext uri="{BB962C8B-B14F-4D97-AF65-F5344CB8AC3E}">
        <p14:creationId xmlns:p14="http://schemas.microsoft.com/office/powerpoint/2010/main" val="291243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908721"/>
            <a:ext cx="8136904" cy="864095"/>
          </a:xfrm>
        </p:spPr>
        <p:txBody>
          <a:bodyPr/>
          <a:lstStyle/>
          <a:p>
            <a:r>
              <a:rPr lang="da-DK" sz="2800" b="1" dirty="0" smtClean="0">
                <a:solidFill>
                  <a:srgbClr val="FF0000"/>
                </a:solidFill>
              </a:rPr>
              <a:t>Elevernes </a:t>
            </a:r>
            <a:r>
              <a:rPr lang="da-DK" sz="2800" b="1" dirty="0">
                <a:solidFill>
                  <a:srgbClr val="FF0000"/>
                </a:solidFill>
              </a:rPr>
              <a:t>kulturelle praksis – tendenser og pointer</a:t>
            </a:r>
            <a:endParaRPr lang="da-DK" sz="2800" dirty="0"/>
          </a:p>
        </p:txBody>
      </p:sp>
      <p:sp>
        <p:nvSpPr>
          <p:cNvPr id="3" name="Pladsholder til indhold 2"/>
          <p:cNvSpPr>
            <a:spLocks noGrp="1"/>
          </p:cNvSpPr>
          <p:nvPr>
            <p:ph idx="1"/>
          </p:nvPr>
        </p:nvSpPr>
        <p:spPr>
          <a:xfrm>
            <a:off x="539552" y="1772817"/>
            <a:ext cx="7917061" cy="4680520"/>
          </a:xfrm>
        </p:spPr>
        <p:txBody>
          <a:bodyPr/>
          <a:lstStyle/>
          <a:p>
            <a:r>
              <a:rPr lang="da-DK" sz="1400" b="1" u="sng" dirty="0"/>
              <a:t>Aktuelle tendenser</a:t>
            </a:r>
            <a:r>
              <a:rPr lang="da-DK" sz="1400" b="1" u="sng" dirty="0" smtClean="0"/>
              <a:t>:</a:t>
            </a:r>
          </a:p>
          <a:p>
            <a:pPr>
              <a:buFont typeface="Arial" pitchFamily="34" charset="0"/>
              <a:buChar char="•"/>
            </a:pPr>
            <a:r>
              <a:rPr lang="da-DK" sz="1400" dirty="0" smtClean="0"/>
              <a:t>Flere og nye elevgrupper betyder at eleverne har flere og varierede tilgange og forudsætninger.</a:t>
            </a:r>
          </a:p>
          <a:p>
            <a:pPr>
              <a:buFont typeface="Arial" pitchFamily="34" charset="0"/>
              <a:buChar char="•"/>
            </a:pPr>
            <a:r>
              <a:rPr lang="da-DK" sz="1400" dirty="0" smtClean="0"/>
              <a:t>Større krav </a:t>
            </a:r>
            <a:r>
              <a:rPr lang="da-DK" sz="1400" dirty="0" err="1" smtClean="0"/>
              <a:t>ifht</a:t>
            </a:r>
            <a:r>
              <a:rPr lang="da-DK" sz="1400" dirty="0" smtClean="0"/>
              <a:t> at få alle elever til at opleve, de hører til og har noget at bidrage med.</a:t>
            </a:r>
          </a:p>
          <a:p>
            <a:pPr>
              <a:buFont typeface="Arial" pitchFamily="34" charset="0"/>
              <a:buChar char="•"/>
            </a:pPr>
            <a:r>
              <a:rPr lang="da-DK" sz="1400" dirty="0" smtClean="0"/>
              <a:t>Performance-målstruktur kan skabe et præstationsorienteret klasserumsklima – som fordrer konkurrence mere end læring.</a:t>
            </a:r>
          </a:p>
          <a:p>
            <a:endParaRPr lang="da-DK" sz="1400" dirty="0"/>
          </a:p>
          <a:p>
            <a:r>
              <a:rPr lang="da-DK" sz="1400" b="1" u="sng" dirty="0"/>
              <a:t>Pointer fra </a:t>
            </a:r>
            <a:r>
              <a:rPr lang="da-DK" sz="1400" b="1" u="sng" dirty="0" smtClean="0"/>
              <a:t>udviklingsprojekter</a:t>
            </a:r>
            <a:endParaRPr lang="da-DK" sz="1400" dirty="0" smtClean="0"/>
          </a:p>
          <a:p>
            <a:pPr>
              <a:buFont typeface="Arial" pitchFamily="34" charset="0"/>
              <a:buChar char="•"/>
            </a:pPr>
            <a:r>
              <a:rPr lang="da-DK" sz="1400" dirty="0" smtClean="0"/>
              <a:t>Projekterne søger at skabe engagement og inklusion ved at styrke elevernes fællesskaber og tilhør, samt </a:t>
            </a:r>
            <a:r>
              <a:rPr lang="da-DK" sz="1400" dirty="0"/>
              <a:t>skabe gode vaner og </a:t>
            </a:r>
            <a:r>
              <a:rPr lang="da-DK" sz="1400" dirty="0" smtClean="0"/>
              <a:t>udvikle fælles </a:t>
            </a:r>
            <a:r>
              <a:rPr lang="da-DK" sz="1400" dirty="0"/>
              <a:t>ansvar i forhold til at gøre skole</a:t>
            </a:r>
            <a:r>
              <a:rPr lang="da-DK" sz="1400" dirty="0" smtClean="0"/>
              <a:t> – fx gennem </a:t>
            </a:r>
            <a:r>
              <a:rPr lang="da-DK" sz="1400" dirty="0" err="1" smtClean="0"/>
              <a:t>lektieintegering</a:t>
            </a:r>
            <a:r>
              <a:rPr lang="da-DK" sz="1400" dirty="0" smtClean="0"/>
              <a:t>, læringsfællesskaber og gode introforløb.</a:t>
            </a:r>
          </a:p>
          <a:p>
            <a:pPr>
              <a:buFont typeface="Arial" pitchFamily="34" charset="0"/>
              <a:buChar char="•"/>
            </a:pPr>
            <a:r>
              <a:rPr lang="da-DK" sz="1400" dirty="0" smtClean="0"/>
              <a:t>Projekterne medvirker på forskellig vis til at styrke elevernes aktivitetsniveau, deltagelse, trivsel </a:t>
            </a:r>
            <a:r>
              <a:rPr lang="da-DK" sz="1400" dirty="0"/>
              <a:t>og tilhør. </a:t>
            </a:r>
            <a:r>
              <a:rPr lang="da-DK" sz="1400" dirty="0" smtClean="0"/>
              <a:t>Ting der også styrker deres gennemførsel </a:t>
            </a:r>
            <a:r>
              <a:rPr lang="da-DK" sz="1400" dirty="0"/>
              <a:t>(men ikke nødvendigvis </a:t>
            </a:r>
            <a:r>
              <a:rPr lang="da-DK" sz="1400" dirty="0" smtClean="0"/>
              <a:t>nedbringer fravær)</a:t>
            </a:r>
          </a:p>
          <a:p>
            <a:pPr>
              <a:buFont typeface="Arial" pitchFamily="34" charset="0"/>
              <a:buChar char="•"/>
            </a:pPr>
            <a:r>
              <a:rPr lang="da-DK" sz="1400" dirty="0" smtClean="0"/>
              <a:t>Fodrer udvikling af ny elevrolle - som kan være svær, fordi den bryder med elevernes forståelse af ‘at gøre skole’ og kan føre til nye opdelinger mellem eleverne.</a:t>
            </a:r>
          </a:p>
          <a:p>
            <a:pPr>
              <a:buFont typeface="Arial" pitchFamily="34" charset="0"/>
              <a:buChar char="•"/>
            </a:pPr>
            <a:r>
              <a:rPr lang="da-DK" sz="1400" dirty="0" smtClean="0"/>
              <a:t>Stiller store krav til hvordan lærerne forbereder og organisere deres undervisning (flere aspekter skal med). Kræver øget samarbejde (også mellem lærere og vejledere).</a:t>
            </a:r>
          </a:p>
          <a:p>
            <a:pPr>
              <a:buFont typeface="Arial" pitchFamily="34" charset="0"/>
              <a:buChar char="•"/>
            </a:pPr>
            <a:r>
              <a:rPr lang="da-DK" sz="1400" dirty="0" smtClean="0"/>
              <a:t>Metoderne tager tid at udvikle og fordrer en vedholdende indsats</a:t>
            </a:r>
          </a:p>
          <a:p>
            <a:pPr marL="0" indent="0"/>
            <a:endParaRPr lang="da-DK" sz="1400" dirty="0"/>
          </a:p>
        </p:txBody>
      </p:sp>
    </p:spTree>
    <p:extLst>
      <p:ext uri="{BB962C8B-B14F-4D97-AF65-F5344CB8AC3E}">
        <p14:creationId xmlns:p14="http://schemas.microsoft.com/office/powerpoint/2010/main" val="2735781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200" b="1" dirty="0" smtClean="0"/>
              <a:t>Håber I får en god høst i workshopsene!</a:t>
            </a:r>
            <a:endParaRPr lang="da-DK" sz="3200" b="1" dirty="0"/>
          </a:p>
        </p:txBody>
      </p:sp>
      <p:pic>
        <p:nvPicPr>
          <p:cNvPr id="4" name="Pladsholder til indhold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71600" y="2564904"/>
            <a:ext cx="6696744" cy="2880320"/>
          </a:xfrm>
        </p:spPr>
      </p:pic>
    </p:spTree>
    <p:extLst>
      <p:ext uri="{BB962C8B-B14F-4D97-AF65-F5344CB8AC3E}">
        <p14:creationId xmlns:p14="http://schemas.microsoft.com/office/powerpoint/2010/main" val="4115257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a-DK" sz="3600" b="1" dirty="0" smtClean="0">
                <a:solidFill>
                  <a:schemeClr val="bg1"/>
                </a:solidFill>
              </a:rPr>
              <a:t>Klasserumsledelse, inklusion og fraværsbekæmpelse</a:t>
            </a:r>
            <a:endParaRPr lang="da-DK" sz="3600" b="1" dirty="0">
              <a:solidFill>
                <a:schemeClr val="bg1"/>
              </a:solidFill>
            </a:endParaRPr>
          </a:p>
        </p:txBody>
      </p:sp>
      <p:sp>
        <p:nvSpPr>
          <p:cNvPr id="8" name="Undertitel 7"/>
          <p:cNvSpPr>
            <a:spLocks noGrp="1"/>
          </p:cNvSpPr>
          <p:nvPr>
            <p:ph type="subTitle" idx="1"/>
          </p:nvPr>
        </p:nvSpPr>
        <p:spPr/>
        <p:txBody>
          <a:bodyPr/>
          <a:lstStyle/>
          <a:p>
            <a:pPr marL="342900" indent="-342900" algn="l">
              <a:buFont typeface="Arial" pitchFamily="34" charset="0"/>
              <a:buChar char="•"/>
            </a:pPr>
            <a:r>
              <a:rPr lang="da-DK" sz="2000" dirty="0" smtClean="0">
                <a:solidFill>
                  <a:schemeClr val="bg1"/>
                </a:solidFill>
              </a:rPr>
              <a:t>Opsamling og fremadrettede perspektiver</a:t>
            </a:r>
          </a:p>
        </p:txBody>
      </p:sp>
    </p:spTree>
    <p:extLst>
      <p:ext uri="{BB962C8B-B14F-4D97-AF65-F5344CB8AC3E}">
        <p14:creationId xmlns:p14="http://schemas.microsoft.com/office/powerpoint/2010/main" val="1914995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065039"/>
          </a:xfrm>
        </p:spPr>
        <p:txBody>
          <a:bodyPr/>
          <a:lstStyle/>
          <a:p>
            <a:r>
              <a:rPr lang="da-DK" sz="3200" b="1" dirty="0" smtClean="0"/>
              <a:t>Hovedpointer fra workshops</a:t>
            </a:r>
            <a:endParaRPr lang="da-DK" sz="3200" b="1" dirty="0"/>
          </a:p>
        </p:txBody>
      </p:sp>
      <p:sp>
        <p:nvSpPr>
          <p:cNvPr id="6" name="Pladsholder til indhold 5"/>
          <p:cNvSpPr>
            <a:spLocks noGrp="1"/>
          </p:cNvSpPr>
          <p:nvPr>
            <p:ph idx="1"/>
          </p:nvPr>
        </p:nvSpPr>
        <p:spPr>
          <a:xfrm>
            <a:off x="685800" y="2564905"/>
            <a:ext cx="7770813" cy="3600400"/>
          </a:xfrm>
        </p:spPr>
        <p:txBody>
          <a:bodyPr/>
          <a:lstStyle/>
          <a:p>
            <a:pPr lvl="0">
              <a:buFont typeface="+mj-lt"/>
              <a:buAutoNum type="alphaUcPeriod"/>
            </a:pPr>
            <a:r>
              <a:rPr lang="da-DK" sz="2400" i="1" dirty="0" smtClean="0"/>
              <a:t>Nye </a:t>
            </a:r>
            <a:r>
              <a:rPr lang="da-DK" sz="2400" i="1" dirty="0"/>
              <a:t>læringsrum og platforme</a:t>
            </a:r>
            <a:r>
              <a:rPr lang="da-DK" sz="2400" dirty="0" smtClean="0"/>
              <a:t>.</a:t>
            </a:r>
            <a:r>
              <a:rPr lang="da-DK" sz="2400" dirty="0"/>
              <a:t> </a:t>
            </a:r>
          </a:p>
          <a:p>
            <a:pPr lvl="0">
              <a:buFont typeface="+mj-lt"/>
              <a:buAutoNum type="alphaUcPeriod"/>
            </a:pPr>
            <a:r>
              <a:rPr lang="da-DK" sz="2400" i="1" dirty="0"/>
              <a:t>Nye lærerroller og kollegial supervision</a:t>
            </a:r>
            <a:r>
              <a:rPr lang="da-DK" sz="2400" dirty="0"/>
              <a:t>. </a:t>
            </a:r>
            <a:endParaRPr lang="da-DK" sz="2400" dirty="0" smtClean="0"/>
          </a:p>
          <a:p>
            <a:pPr lvl="0">
              <a:buFont typeface="+mj-lt"/>
              <a:buAutoNum type="alphaUcPeriod"/>
            </a:pPr>
            <a:r>
              <a:rPr lang="da-DK" sz="2400" i="1" dirty="0" smtClean="0"/>
              <a:t>Studievaner</a:t>
            </a:r>
            <a:r>
              <a:rPr lang="da-DK" sz="2400" i="1" dirty="0"/>
              <a:t>, </a:t>
            </a:r>
            <a:r>
              <a:rPr lang="da-DK" sz="2400" i="1" dirty="0" smtClean="0"/>
              <a:t>engagement og fremmøde</a:t>
            </a:r>
            <a:r>
              <a:rPr lang="da-DK" sz="2400" dirty="0" smtClean="0"/>
              <a:t>. </a:t>
            </a:r>
            <a:r>
              <a:rPr lang="da-DK" sz="2400" dirty="0"/>
              <a:t> </a:t>
            </a:r>
          </a:p>
          <a:p>
            <a:pPr lvl="0">
              <a:buFont typeface="+mj-lt"/>
              <a:buAutoNum type="alphaUcPeriod"/>
            </a:pPr>
            <a:r>
              <a:rPr lang="da-DK" sz="2400" i="1" dirty="0"/>
              <a:t>Etablering af  </a:t>
            </a:r>
            <a:r>
              <a:rPr lang="da-DK" sz="2400" i="1" dirty="0" smtClean="0"/>
              <a:t>klassefællesskaber</a:t>
            </a:r>
            <a:r>
              <a:rPr lang="da-DK" sz="2400" dirty="0"/>
              <a:t>. </a:t>
            </a:r>
          </a:p>
        </p:txBody>
      </p:sp>
    </p:spTree>
    <p:extLst>
      <p:ext uri="{BB962C8B-B14F-4D97-AF65-F5344CB8AC3E}">
        <p14:creationId xmlns:p14="http://schemas.microsoft.com/office/powerpoint/2010/main" val="347326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11560" y="980728"/>
            <a:ext cx="7770812" cy="1137047"/>
          </a:xfrm>
        </p:spPr>
        <p:txBody>
          <a:bodyPr/>
          <a:lstStyle/>
          <a:p>
            <a:r>
              <a:rPr lang="da-DK" sz="3200" b="1" dirty="0" smtClean="0">
                <a:solidFill>
                  <a:srgbClr val="FF0000"/>
                </a:solidFill>
              </a:rPr>
              <a:t>Velkommen til slutkonference</a:t>
            </a:r>
            <a:endParaRPr lang="da-DK" sz="3200" b="1" dirty="0">
              <a:solidFill>
                <a:srgbClr val="FF0000"/>
              </a:solidFill>
            </a:endParaRPr>
          </a:p>
        </p:txBody>
      </p:sp>
      <p:sp>
        <p:nvSpPr>
          <p:cNvPr id="6" name="Pladsholder til indhold 5"/>
          <p:cNvSpPr>
            <a:spLocks noGrp="1"/>
          </p:cNvSpPr>
          <p:nvPr>
            <p:ph idx="1"/>
          </p:nvPr>
        </p:nvSpPr>
        <p:spPr>
          <a:xfrm>
            <a:off x="685800" y="2420889"/>
            <a:ext cx="7770813" cy="4104455"/>
          </a:xfrm>
        </p:spPr>
        <p:txBody>
          <a:bodyPr/>
          <a:lstStyle/>
          <a:p>
            <a:r>
              <a:rPr lang="da-DK" sz="2000" b="1" dirty="0" smtClean="0"/>
              <a:t>I dag skal vi:</a:t>
            </a:r>
          </a:p>
          <a:p>
            <a:pPr>
              <a:buFont typeface="Arial" charset="0"/>
              <a:buChar char="•"/>
            </a:pPr>
            <a:r>
              <a:rPr lang="da-DK" sz="2000" dirty="0" smtClean="0"/>
              <a:t>Få ny viden om klasserumskulturens betydning for elevernes læring og motivation</a:t>
            </a:r>
          </a:p>
          <a:p>
            <a:pPr>
              <a:buFont typeface="Arial" charset="0"/>
              <a:buChar char="•"/>
            </a:pPr>
            <a:r>
              <a:rPr lang="da-DK" sz="2000" dirty="0" smtClean="0"/>
              <a:t>Få indblik i erfaringerne fra 11 udviklingsprojekter</a:t>
            </a:r>
          </a:p>
          <a:p>
            <a:pPr>
              <a:buFont typeface="Arial" charset="0"/>
              <a:buChar char="•"/>
            </a:pPr>
            <a:r>
              <a:rPr lang="da-DK" sz="2000" dirty="0" smtClean="0"/>
              <a:t>Dele erfaringer og perspektiver fra egen praksis</a:t>
            </a:r>
          </a:p>
          <a:p>
            <a:pPr>
              <a:buFont typeface="Arial" charset="0"/>
              <a:buChar char="•"/>
            </a:pPr>
            <a:r>
              <a:rPr lang="da-DK" sz="2000" dirty="0" smtClean="0"/>
              <a:t>Få nye perspektiver på hvordan man kan skabe inkluderende og engagerede klasserumskultur</a:t>
            </a:r>
          </a:p>
          <a:p>
            <a:pPr>
              <a:buFont typeface="Arial" charset="0"/>
              <a:buChar char="•"/>
            </a:pPr>
            <a:r>
              <a:rPr lang="da-DK" sz="2000" dirty="0" smtClean="0"/>
              <a:t>Netværke og (op)dyrke fællesskaber og relationer</a:t>
            </a:r>
          </a:p>
          <a:p>
            <a:pPr>
              <a:buFont typeface="Arial" charset="0"/>
              <a:buChar char="•"/>
            </a:pPr>
            <a:endParaRPr lang="da-DK" sz="2000" dirty="0"/>
          </a:p>
        </p:txBody>
      </p:sp>
    </p:spTree>
    <p:extLst>
      <p:ext uri="{BB962C8B-B14F-4D97-AF65-F5344CB8AC3E}">
        <p14:creationId xmlns:p14="http://schemas.microsoft.com/office/powerpoint/2010/main" val="1300672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8" y="1139825"/>
            <a:ext cx="7770812" cy="777007"/>
          </a:xfrm>
        </p:spPr>
        <p:txBody>
          <a:bodyPr/>
          <a:lstStyle/>
          <a:p>
            <a:r>
              <a:rPr lang="da-DK" sz="2800" b="1" dirty="0" smtClean="0">
                <a:solidFill>
                  <a:srgbClr val="FF0000"/>
                </a:solidFill>
              </a:rPr>
              <a:t>Tværgående pointer og fokusområdet</a:t>
            </a:r>
            <a:endParaRPr lang="da-DK" sz="2800" b="1" dirty="0">
              <a:solidFill>
                <a:srgbClr val="FF0000"/>
              </a:solidFill>
            </a:endParaRPr>
          </a:p>
        </p:txBody>
      </p:sp>
      <p:sp>
        <p:nvSpPr>
          <p:cNvPr id="3" name="Pladsholder til indhold 2"/>
          <p:cNvSpPr>
            <a:spLocks noGrp="1"/>
          </p:cNvSpPr>
          <p:nvPr>
            <p:ph idx="1"/>
          </p:nvPr>
        </p:nvSpPr>
        <p:spPr>
          <a:xfrm>
            <a:off x="685800" y="1988840"/>
            <a:ext cx="7770813" cy="4959649"/>
          </a:xfrm>
        </p:spPr>
        <p:txBody>
          <a:bodyPr/>
          <a:lstStyle/>
          <a:p>
            <a:r>
              <a:rPr lang="da-DK" sz="1400" i="1" dirty="0" smtClean="0"/>
              <a:t>	Læring </a:t>
            </a:r>
            <a:r>
              <a:rPr lang="da-DK" sz="1400" i="1" dirty="0"/>
              <a:t>som et fælles projekt.</a:t>
            </a:r>
            <a:r>
              <a:rPr lang="da-DK" sz="1400" dirty="0"/>
              <a:t> </a:t>
            </a:r>
            <a:r>
              <a:rPr lang="da-DK" sz="1400" dirty="0" smtClean="0"/>
              <a:t>Mange </a:t>
            </a:r>
            <a:r>
              <a:rPr lang="da-DK" sz="1400" dirty="0"/>
              <a:t>undervisningsformer er i dag kollektive og fordrer samarbejde mellem eleverne. Det er derfor vigtigt at understøtte, at eleverne etablerer og vedligeholder gode læringsfællesskaber (lærerne skal rammesætte) og får kompetencer i forhold at samarbejde – sociale kompetencer, fælles spilleregler. </a:t>
            </a:r>
          </a:p>
          <a:p>
            <a:r>
              <a:rPr lang="da-DK" sz="1400" i="1" dirty="0" smtClean="0"/>
              <a:t>	Fokus </a:t>
            </a:r>
            <a:r>
              <a:rPr lang="da-DK" sz="1400" i="1" dirty="0"/>
              <a:t>på elevernes perspektiver.</a:t>
            </a:r>
            <a:r>
              <a:rPr lang="da-DK" sz="1400" dirty="0"/>
              <a:t> Når nye grupper elever kommer til, så vil de forandre kulturen i gymnasiet. Vigtigt med opmærksomhed på de nye elevers interesser og tilgange til at gå i gymnasiet – og skabe plads til at disse kan udfoldes i undervisningen. </a:t>
            </a:r>
            <a:r>
              <a:rPr lang="da-DK" sz="1400" dirty="0" smtClean="0"/>
              <a:t>Men </a:t>
            </a:r>
            <a:r>
              <a:rPr lang="da-DK" sz="1400" dirty="0"/>
              <a:t>også at give dem mulighed for at kunne varetage elevrolle, samt at have blik for deres perspektiver og aktivt inddrage dem som ressourcepersoner.</a:t>
            </a:r>
          </a:p>
          <a:p>
            <a:r>
              <a:rPr lang="da-DK" sz="1400" dirty="0"/>
              <a:t> </a:t>
            </a:r>
            <a:r>
              <a:rPr lang="da-DK" sz="1400" i="1" dirty="0" smtClean="0"/>
              <a:t>	Lærerarbejde </a:t>
            </a:r>
            <a:r>
              <a:rPr lang="da-DK" sz="1400" i="1" dirty="0"/>
              <a:t>som relationelt arbejde</a:t>
            </a:r>
            <a:r>
              <a:rPr lang="da-DK" sz="1400" dirty="0"/>
              <a:t>. Udviklingsprojekterne peger også på en </a:t>
            </a:r>
            <a:r>
              <a:rPr lang="da-DK" sz="1400" dirty="0" smtClean="0"/>
              <a:t>omfattende </a:t>
            </a:r>
            <a:r>
              <a:rPr lang="da-DK" sz="1400" dirty="0"/>
              <a:t>forandring af lærernes rolle og arbejde. Læreren skal ikke kun være faglærer, men også en kulturskaber, der både formår at vinde relationen til eleverne, men også i videre betydning at skabe en lærings- og </a:t>
            </a:r>
            <a:r>
              <a:rPr lang="da-DK" sz="1400" dirty="0" err="1"/>
              <a:t>videnskultur</a:t>
            </a:r>
            <a:r>
              <a:rPr lang="da-DK" sz="1400" dirty="0"/>
              <a:t>, der inkluderer og engagerer alle elever. Vigtigt at styrke lærernes mulighed for samarbejde og fælles refleksion over klasserumskulturen</a:t>
            </a:r>
            <a:r>
              <a:rPr lang="da-DK" sz="1400" dirty="0" smtClean="0"/>
              <a:t>.</a:t>
            </a:r>
            <a:endParaRPr lang="da-DK" sz="1400" dirty="0"/>
          </a:p>
          <a:p>
            <a:r>
              <a:rPr lang="da-DK" sz="1400" i="1" dirty="0" smtClean="0"/>
              <a:t>	Udvikling </a:t>
            </a:r>
            <a:r>
              <a:rPr lang="da-DK" sz="1400" i="1" dirty="0"/>
              <a:t>af en ny læringskultur.</a:t>
            </a:r>
            <a:r>
              <a:rPr lang="da-DK" sz="1400" dirty="0"/>
              <a:t> A</a:t>
            </a:r>
            <a:r>
              <a:rPr lang="da-DK" sz="1400" dirty="0" smtClean="0"/>
              <a:t>rbejdet </a:t>
            </a:r>
            <a:r>
              <a:rPr lang="da-DK" sz="1400" dirty="0"/>
              <a:t>med at skabe en inkluderende og engagerende klasserumskultur også på nogle punkter kræver ændringer af den gænge læringskultur. Mange af projekterne sigter mod at skabe en klasserumskultur, hvor læring er i fokus, og hvor der helt konkret er fokus på, at man lærer noget sammen og laver noget sammen. Men det kan kollidere med de traditionelle måder at organisere og vurdere </a:t>
            </a:r>
            <a:r>
              <a:rPr lang="da-DK" sz="1400" dirty="0" smtClean="0"/>
              <a:t>undervisningen.</a:t>
            </a:r>
            <a:endParaRPr lang="da-DK" sz="1400" dirty="0"/>
          </a:p>
          <a:p>
            <a:r>
              <a:rPr lang="da-DK" sz="1400" dirty="0"/>
              <a:t> </a:t>
            </a:r>
          </a:p>
          <a:p>
            <a:endParaRPr lang="da-DK" sz="1400" dirty="0"/>
          </a:p>
        </p:txBody>
      </p:sp>
    </p:spTree>
    <p:extLst>
      <p:ext uri="{BB962C8B-B14F-4D97-AF65-F5344CB8AC3E}">
        <p14:creationId xmlns:p14="http://schemas.microsoft.com/office/powerpoint/2010/main" val="4184213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sz="3200" b="1" dirty="0" smtClean="0">
                <a:solidFill>
                  <a:schemeClr val="tx1"/>
                </a:solidFill>
              </a:rPr>
              <a:t>Klasserumskulturens betydning i gymnasiet</a:t>
            </a:r>
            <a:endParaRPr lang="da-DK" sz="3200" b="1" dirty="0">
              <a:solidFill>
                <a:schemeClr val="tx1"/>
              </a:solidFill>
            </a:endParaRPr>
          </a:p>
        </p:txBody>
      </p:sp>
      <p:sp>
        <p:nvSpPr>
          <p:cNvPr id="5" name="Pladsholder til indhold 4"/>
          <p:cNvSpPr>
            <a:spLocks noGrp="1"/>
          </p:cNvSpPr>
          <p:nvPr>
            <p:ph sz="half" idx="1"/>
          </p:nvPr>
        </p:nvSpPr>
        <p:spPr>
          <a:xfrm>
            <a:off x="685801" y="2714625"/>
            <a:ext cx="3382144" cy="3738711"/>
          </a:xfrm>
        </p:spPr>
        <p:txBody>
          <a:bodyPr/>
          <a:lstStyle/>
          <a:p>
            <a:r>
              <a:rPr lang="da-DK" sz="1600" dirty="0" smtClean="0"/>
              <a:t>Hvad tænker I er næste skridt?</a:t>
            </a:r>
          </a:p>
          <a:p>
            <a:r>
              <a:rPr lang="da-DK" sz="1600" dirty="0" smtClean="0"/>
              <a:t>På jeres skole?</a:t>
            </a:r>
          </a:p>
          <a:p>
            <a:r>
              <a:rPr lang="da-DK" sz="1600" dirty="0" smtClean="0"/>
              <a:t>I gymnasiet som sådan?</a:t>
            </a:r>
            <a:endParaRPr lang="da-DK" sz="1600" dirty="0"/>
          </a:p>
        </p:txBody>
      </p:sp>
      <p:pic>
        <p:nvPicPr>
          <p:cNvPr id="7" name="Pladsholder til indhold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83968" y="2852936"/>
            <a:ext cx="4172645" cy="3384376"/>
          </a:xfrm>
        </p:spPr>
      </p:pic>
    </p:spTree>
    <p:extLst>
      <p:ext uri="{BB962C8B-B14F-4D97-AF65-F5344CB8AC3E}">
        <p14:creationId xmlns:p14="http://schemas.microsoft.com/office/powerpoint/2010/main" val="2521621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137047"/>
          </a:xfrm>
        </p:spPr>
        <p:txBody>
          <a:bodyPr/>
          <a:lstStyle/>
          <a:p>
            <a:r>
              <a:rPr lang="da-DK" sz="3200" b="1" dirty="0" smtClean="0"/>
              <a:t>Kommende aktiviteter</a:t>
            </a:r>
            <a:endParaRPr lang="da-DK" sz="3200" b="1" dirty="0"/>
          </a:p>
        </p:txBody>
      </p:sp>
      <p:sp>
        <p:nvSpPr>
          <p:cNvPr id="6" name="Pladsholder til indhold 5"/>
          <p:cNvSpPr>
            <a:spLocks noGrp="1"/>
          </p:cNvSpPr>
          <p:nvPr>
            <p:ph idx="1"/>
          </p:nvPr>
        </p:nvSpPr>
        <p:spPr>
          <a:xfrm>
            <a:off x="683568" y="2348880"/>
            <a:ext cx="7770813" cy="4233863"/>
          </a:xfrm>
        </p:spPr>
        <p:txBody>
          <a:bodyPr/>
          <a:lstStyle/>
          <a:p>
            <a:pPr>
              <a:buFont typeface="Arial" pitchFamily="34" charset="0"/>
              <a:buChar char="•"/>
            </a:pPr>
            <a:r>
              <a:rPr lang="da-DK" sz="2000" dirty="0" smtClean="0"/>
              <a:t>Udvikling og forskningsprojekt om klasserumsledelse og elevinddragelse. Afslutningskonference i februar </a:t>
            </a:r>
            <a:r>
              <a:rPr lang="da-DK" sz="2000" smtClean="0"/>
              <a:t>2015.</a:t>
            </a:r>
          </a:p>
          <a:p>
            <a:pPr marL="0" indent="0"/>
            <a:endParaRPr lang="da-DK" sz="2000" dirty="0" smtClean="0"/>
          </a:p>
          <a:p>
            <a:pPr>
              <a:buFont typeface="Arial" pitchFamily="34" charset="0"/>
              <a:buChar char="•"/>
            </a:pPr>
            <a:r>
              <a:rPr lang="da-DK" sz="2000" dirty="0" smtClean="0"/>
              <a:t>Ungdomsliv på krykker. </a:t>
            </a:r>
            <a:r>
              <a:rPr lang="da-DK" sz="2000" dirty="0" err="1" smtClean="0"/>
              <a:t>CeFu</a:t>
            </a:r>
            <a:r>
              <a:rPr lang="da-DK" sz="2000" dirty="0" smtClean="0"/>
              <a:t>-konference den 25. november 2014.</a:t>
            </a:r>
            <a:endParaRPr lang="da-DK" sz="2000" dirty="0"/>
          </a:p>
        </p:txBody>
      </p:sp>
    </p:spTree>
    <p:extLst>
      <p:ext uri="{BB962C8B-B14F-4D97-AF65-F5344CB8AC3E}">
        <p14:creationId xmlns:p14="http://schemas.microsoft.com/office/powerpoint/2010/main" val="2821617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sz="3200" b="1" dirty="0" smtClean="0">
                <a:solidFill>
                  <a:schemeClr val="tx1"/>
                </a:solidFill>
              </a:rPr>
              <a:t>Klasserumskulturens betydning i gymnasiet</a:t>
            </a:r>
            <a:endParaRPr lang="da-DK" sz="3200" b="1" dirty="0">
              <a:solidFill>
                <a:schemeClr val="tx1"/>
              </a:solidFill>
            </a:endParaRPr>
          </a:p>
        </p:txBody>
      </p:sp>
      <p:sp>
        <p:nvSpPr>
          <p:cNvPr id="5" name="Pladsholder til indhold 4"/>
          <p:cNvSpPr>
            <a:spLocks noGrp="1"/>
          </p:cNvSpPr>
          <p:nvPr>
            <p:ph sz="half" idx="1"/>
          </p:nvPr>
        </p:nvSpPr>
        <p:spPr>
          <a:xfrm>
            <a:off x="685801" y="2714625"/>
            <a:ext cx="3382144" cy="3738711"/>
          </a:xfrm>
        </p:spPr>
        <p:txBody>
          <a:bodyPr/>
          <a:lstStyle/>
          <a:p>
            <a:pPr>
              <a:lnSpc>
                <a:spcPts val="1400"/>
              </a:lnSpc>
            </a:pPr>
            <a:r>
              <a:rPr lang="da-DK" sz="1600" dirty="0" smtClean="0"/>
              <a:t>Gymnasiet er ikke bare et fagligt projekt</a:t>
            </a:r>
          </a:p>
          <a:p>
            <a:pPr>
              <a:lnSpc>
                <a:spcPts val="1400"/>
              </a:lnSpc>
            </a:pPr>
            <a:r>
              <a:rPr lang="da-DK" sz="1600" dirty="0" smtClean="0"/>
              <a:t>(selvom tilegnelse af faglige </a:t>
            </a:r>
          </a:p>
          <a:p>
            <a:pPr>
              <a:lnSpc>
                <a:spcPts val="1400"/>
              </a:lnSpc>
            </a:pPr>
            <a:r>
              <a:rPr lang="da-DK" sz="1600" dirty="0"/>
              <a:t>k</a:t>
            </a:r>
            <a:r>
              <a:rPr lang="da-DK" sz="1600" dirty="0" smtClean="0"/>
              <a:t>ompetencer spiller en central rolle)</a:t>
            </a:r>
          </a:p>
          <a:p>
            <a:pPr>
              <a:lnSpc>
                <a:spcPts val="1400"/>
              </a:lnSpc>
            </a:pPr>
            <a:endParaRPr lang="da-DK" sz="1600" dirty="0" smtClean="0"/>
          </a:p>
          <a:p>
            <a:pPr>
              <a:lnSpc>
                <a:spcPts val="1400"/>
              </a:lnSpc>
            </a:pPr>
            <a:r>
              <a:rPr lang="da-DK" sz="1600" dirty="0"/>
              <a:t>Gymnasiet er også </a:t>
            </a:r>
            <a:r>
              <a:rPr lang="da-DK" sz="1600" b="1" i="1" dirty="0"/>
              <a:t>et socialt </a:t>
            </a:r>
            <a:r>
              <a:rPr lang="da-DK" sz="1600" b="1" i="1" dirty="0" smtClean="0"/>
              <a:t>projekt</a:t>
            </a:r>
            <a:r>
              <a:rPr lang="da-DK" sz="1600" dirty="0" smtClean="0"/>
              <a:t>,</a:t>
            </a:r>
          </a:p>
          <a:p>
            <a:pPr>
              <a:lnSpc>
                <a:spcPts val="1400"/>
              </a:lnSpc>
            </a:pPr>
            <a:r>
              <a:rPr lang="da-DK" sz="1600" dirty="0" smtClean="0"/>
              <a:t>hvor </a:t>
            </a:r>
            <a:r>
              <a:rPr lang="da-DK" sz="1600" dirty="0"/>
              <a:t>det at høre til og kunne indgå i og </a:t>
            </a:r>
            <a:endParaRPr lang="da-DK" sz="1600" dirty="0" smtClean="0"/>
          </a:p>
          <a:p>
            <a:pPr>
              <a:lnSpc>
                <a:spcPts val="1400"/>
              </a:lnSpc>
            </a:pPr>
            <a:r>
              <a:rPr lang="da-DK" sz="1600" dirty="0" smtClean="0"/>
              <a:t>bidrage </a:t>
            </a:r>
            <a:r>
              <a:rPr lang="da-DK" sz="1600" dirty="0"/>
              <a:t>i forskellige former fællesskaber </a:t>
            </a:r>
            <a:endParaRPr lang="da-DK" sz="1600" dirty="0" smtClean="0"/>
          </a:p>
          <a:p>
            <a:pPr>
              <a:lnSpc>
                <a:spcPts val="1400"/>
              </a:lnSpc>
            </a:pPr>
            <a:r>
              <a:rPr lang="da-DK" sz="1600" dirty="0" smtClean="0"/>
              <a:t>spiller </a:t>
            </a:r>
            <a:r>
              <a:rPr lang="da-DK" sz="1600" dirty="0"/>
              <a:t>en afgørende rolle for elevernes </a:t>
            </a:r>
            <a:endParaRPr lang="da-DK" sz="1600" dirty="0" smtClean="0"/>
          </a:p>
          <a:p>
            <a:pPr>
              <a:lnSpc>
                <a:spcPts val="1400"/>
              </a:lnSpc>
            </a:pPr>
            <a:r>
              <a:rPr lang="da-DK" sz="1600" dirty="0" smtClean="0"/>
              <a:t>læring </a:t>
            </a:r>
            <a:r>
              <a:rPr lang="da-DK" sz="1600" dirty="0"/>
              <a:t>og deltagelse i undervisningen. </a:t>
            </a:r>
            <a:endParaRPr lang="da-DK" sz="1600" dirty="0" smtClean="0"/>
          </a:p>
          <a:p>
            <a:pPr>
              <a:lnSpc>
                <a:spcPts val="1400"/>
              </a:lnSpc>
            </a:pPr>
            <a:endParaRPr lang="da-DK" sz="1600" dirty="0" smtClean="0"/>
          </a:p>
          <a:p>
            <a:pPr>
              <a:lnSpc>
                <a:spcPts val="1400"/>
              </a:lnSpc>
            </a:pPr>
            <a:r>
              <a:rPr lang="da-DK" sz="1600" dirty="0" smtClean="0"/>
              <a:t>Det </a:t>
            </a:r>
            <a:r>
              <a:rPr lang="da-DK" sz="1600" dirty="0"/>
              <a:t>sociale og faglige spiller på </a:t>
            </a:r>
            <a:r>
              <a:rPr lang="da-DK" sz="1600" dirty="0" smtClean="0"/>
              <a:t>den</a:t>
            </a:r>
          </a:p>
          <a:p>
            <a:pPr>
              <a:lnSpc>
                <a:spcPts val="1400"/>
              </a:lnSpc>
            </a:pPr>
            <a:r>
              <a:rPr lang="da-DK" sz="1600" dirty="0" smtClean="0"/>
              <a:t>måde </a:t>
            </a:r>
            <a:r>
              <a:rPr lang="da-DK" sz="1600" dirty="0"/>
              <a:t>sammen. </a:t>
            </a:r>
          </a:p>
          <a:p>
            <a:endParaRPr lang="da-DK" sz="1600" dirty="0"/>
          </a:p>
        </p:txBody>
      </p:sp>
      <p:pic>
        <p:nvPicPr>
          <p:cNvPr id="7" name="Pladsholder til indhold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83968" y="2852936"/>
            <a:ext cx="4172645" cy="3384376"/>
          </a:xfrm>
        </p:spPr>
      </p:pic>
    </p:spTree>
    <p:extLst>
      <p:ext uri="{BB962C8B-B14F-4D97-AF65-F5344CB8AC3E}">
        <p14:creationId xmlns:p14="http://schemas.microsoft.com/office/powerpoint/2010/main" val="69389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065039"/>
          </a:xfrm>
        </p:spPr>
        <p:txBody>
          <a:bodyPr/>
          <a:lstStyle/>
          <a:p>
            <a:r>
              <a:rPr lang="da-DK" sz="3200" b="1" dirty="0" smtClean="0"/>
              <a:t>Forskningsspørgsmål</a:t>
            </a:r>
            <a:endParaRPr lang="da-DK" sz="3200" b="1" dirty="0"/>
          </a:p>
        </p:txBody>
      </p:sp>
      <p:sp>
        <p:nvSpPr>
          <p:cNvPr id="6" name="Pladsholder til indhold 5"/>
          <p:cNvSpPr>
            <a:spLocks noGrp="1"/>
          </p:cNvSpPr>
          <p:nvPr>
            <p:ph idx="1"/>
          </p:nvPr>
        </p:nvSpPr>
        <p:spPr>
          <a:xfrm>
            <a:off x="685800" y="2492895"/>
            <a:ext cx="7770813" cy="4455593"/>
          </a:xfrm>
        </p:spPr>
        <p:txBody>
          <a:bodyPr/>
          <a:lstStyle/>
          <a:p>
            <a:pPr marL="457200" indent="-457200">
              <a:buFont typeface="+mj-lt"/>
              <a:buAutoNum type="arabicPeriod"/>
            </a:pPr>
            <a:r>
              <a:rPr lang="da-DK" sz="2400" i="1" dirty="0" smtClean="0"/>
              <a:t>Hvilken betydning har klasserumskulturen for elevernes motivation, læring og deltagelse?</a:t>
            </a:r>
          </a:p>
          <a:p>
            <a:pPr marL="457200" indent="-457200">
              <a:buFont typeface="+mj-lt"/>
              <a:buAutoNum type="arabicPeriod"/>
            </a:pPr>
            <a:endParaRPr lang="da-DK" sz="2400" i="1" dirty="0"/>
          </a:p>
          <a:p>
            <a:pPr marL="457200" indent="-457200">
              <a:buFont typeface="+mj-lt"/>
              <a:buAutoNum type="arabicPeriod"/>
            </a:pPr>
            <a:r>
              <a:rPr lang="da-DK" sz="2400" i="1" dirty="0" smtClean="0"/>
              <a:t>Hvordan kan man i gymnasiet skabe en klasserumskultur, der inkluderer og engagerer alle elever?</a:t>
            </a:r>
            <a:endParaRPr lang="da-DK" sz="2400" i="1" dirty="0"/>
          </a:p>
        </p:txBody>
      </p:sp>
    </p:spTree>
    <p:extLst>
      <p:ext uri="{BB962C8B-B14F-4D97-AF65-F5344CB8AC3E}">
        <p14:creationId xmlns:p14="http://schemas.microsoft.com/office/powerpoint/2010/main" val="987492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065039"/>
          </a:xfrm>
        </p:spPr>
        <p:txBody>
          <a:bodyPr/>
          <a:lstStyle/>
          <a:p>
            <a:r>
              <a:rPr lang="da-DK" sz="3200" b="1" dirty="0" smtClean="0"/>
              <a:t>Fem indsatsområder i skolernes udviklingsarbejde</a:t>
            </a:r>
            <a:endParaRPr lang="da-DK" sz="3200" b="1" dirty="0"/>
          </a:p>
        </p:txBody>
      </p:sp>
      <p:sp>
        <p:nvSpPr>
          <p:cNvPr id="6" name="Pladsholder til indhold 5"/>
          <p:cNvSpPr>
            <a:spLocks noGrp="1"/>
          </p:cNvSpPr>
          <p:nvPr>
            <p:ph idx="1"/>
          </p:nvPr>
        </p:nvSpPr>
        <p:spPr>
          <a:xfrm>
            <a:off x="685800" y="2564905"/>
            <a:ext cx="7770813" cy="3600400"/>
          </a:xfrm>
        </p:spPr>
        <p:txBody>
          <a:bodyPr/>
          <a:lstStyle/>
          <a:p>
            <a:pPr lvl="0">
              <a:buFont typeface="+mj-lt"/>
              <a:buAutoNum type="arabicPeriod"/>
            </a:pPr>
            <a:r>
              <a:rPr lang="da-DK" sz="1400" i="1" dirty="0" smtClean="0"/>
              <a:t>Nye </a:t>
            </a:r>
            <a:r>
              <a:rPr lang="da-DK" sz="1400" i="1" dirty="0"/>
              <a:t>læringsrum og platforme</a:t>
            </a:r>
            <a:r>
              <a:rPr lang="da-DK" sz="1400" dirty="0"/>
              <a:t>. Projekterne her arbejder med at udvide det traditionelle klasserum ved at udvikle nye læringsrum og undervisningsformer</a:t>
            </a:r>
            <a:r>
              <a:rPr lang="da-DK" sz="1400" dirty="0" smtClean="0"/>
              <a:t>.</a:t>
            </a:r>
            <a:r>
              <a:rPr lang="da-DK" sz="1400" dirty="0"/>
              <a:t> </a:t>
            </a:r>
          </a:p>
          <a:p>
            <a:pPr lvl="0">
              <a:buFont typeface="+mj-lt"/>
              <a:buAutoNum type="arabicPeriod"/>
            </a:pPr>
            <a:r>
              <a:rPr lang="da-DK" sz="1400" i="1" dirty="0"/>
              <a:t>Nye lærerroller og kollegial supervision</a:t>
            </a:r>
            <a:r>
              <a:rPr lang="da-DK" sz="1400" dirty="0"/>
              <a:t>. Projekterne her arbejder med at gøre klasserumskultur til et fælles anliggende for lærerne, blandt andet gennem øget teamsamarbejde og supervision</a:t>
            </a:r>
            <a:r>
              <a:rPr lang="da-DK" sz="1400" dirty="0" smtClean="0"/>
              <a:t>.</a:t>
            </a:r>
            <a:r>
              <a:rPr lang="da-DK" sz="1400" dirty="0"/>
              <a:t> </a:t>
            </a:r>
          </a:p>
          <a:p>
            <a:pPr lvl="0">
              <a:buFont typeface="+mj-lt"/>
              <a:buAutoNum type="arabicPeriod"/>
            </a:pPr>
            <a:r>
              <a:rPr lang="da-DK" sz="1400" i="1" dirty="0"/>
              <a:t>Lektieintegreret undervisning</a:t>
            </a:r>
            <a:r>
              <a:rPr lang="da-DK" sz="1400" dirty="0"/>
              <a:t>. Projekterne her arbejder med at styrke elevernes betingelser for at deltage i undervisningen ved at etablere en fælles ramme for elevernes forberedelse</a:t>
            </a:r>
            <a:r>
              <a:rPr lang="da-DK" sz="1400" dirty="0" smtClean="0"/>
              <a:t>.</a:t>
            </a:r>
            <a:r>
              <a:rPr lang="da-DK" sz="1400" dirty="0"/>
              <a:t> </a:t>
            </a:r>
          </a:p>
          <a:p>
            <a:pPr lvl="0">
              <a:buFont typeface="+mj-lt"/>
              <a:buAutoNum type="arabicPeriod"/>
            </a:pPr>
            <a:r>
              <a:rPr lang="da-DK" sz="1400" i="1" dirty="0"/>
              <a:t>Studievaner, studiemiljø og fælles ansvar</a:t>
            </a:r>
            <a:r>
              <a:rPr lang="da-DK" sz="1400" dirty="0"/>
              <a:t>. Projekterne her arbejder med at styrke elevernes ansvar og kollektive engagement i undervisningen gennem et fokus på gode studievaner og adgang til faglig støtte</a:t>
            </a:r>
            <a:r>
              <a:rPr lang="da-DK" sz="1400" dirty="0" smtClean="0"/>
              <a:t>.</a:t>
            </a:r>
            <a:r>
              <a:rPr lang="da-DK" sz="1400" dirty="0"/>
              <a:t> </a:t>
            </a:r>
          </a:p>
          <a:p>
            <a:pPr lvl="0">
              <a:buFont typeface="+mj-lt"/>
              <a:buAutoNum type="arabicPeriod"/>
            </a:pPr>
            <a:r>
              <a:rPr lang="da-DK" sz="1400" i="1" dirty="0"/>
              <a:t>Etablering af læringsfællesskaber</a:t>
            </a:r>
            <a:r>
              <a:rPr lang="da-DK" sz="1400" dirty="0"/>
              <a:t>. Projekterne her arbejder med en mere struktureret rammesætning af elevernes læringsfællesskaber, navnlig i forbindelse med elevernes opstart i gymnasiet.</a:t>
            </a:r>
          </a:p>
          <a:p>
            <a:pPr>
              <a:buFont typeface="+mj-lt"/>
              <a:buAutoNum type="arabicPeriod"/>
            </a:pPr>
            <a:endParaRPr lang="da-DK" sz="1400" dirty="0"/>
          </a:p>
        </p:txBody>
      </p:sp>
    </p:spTree>
    <p:extLst>
      <p:ext uri="{BB962C8B-B14F-4D97-AF65-F5344CB8AC3E}">
        <p14:creationId xmlns:p14="http://schemas.microsoft.com/office/powerpoint/2010/main" val="2751598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8" y="1139825"/>
            <a:ext cx="7770812" cy="1065039"/>
          </a:xfrm>
        </p:spPr>
        <p:txBody>
          <a:bodyPr/>
          <a:lstStyle/>
          <a:p>
            <a:r>
              <a:rPr lang="da-DK" sz="3200" b="1" dirty="0" smtClean="0"/>
              <a:t>Program for dagen</a:t>
            </a:r>
            <a:endParaRPr lang="da-DK" sz="3200" b="1" dirty="0"/>
          </a:p>
        </p:txBody>
      </p:sp>
      <p:graphicFrame>
        <p:nvGraphicFramePr>
          <p:cNvPr id="7" name="Pladsholder til indhold 6"/>
          <p:cNvGraphicFramePr>
            <a:graphicFrameLocks noGrp="1"/>
          </p:cNvGraphicFramePr>
          <p:nvPr>
            <p:ph idx="1"/>
            <p:extLst>
              <p:ext uri="{D42A27DB-BD31-4B8C-83A1-F6EECF244321}">
                <p14:modId xmlns:p14="http://schemas.microsoft.com/office/powerpoint/2010/main" val="2993180935"/>
              </p:ext>
            </p:extLst>
          </p:nvPr>
        </p:nvGraphicFramePr>
        <p:xfrm>
          <a:off x="539552" y="2132856"/>
          <a:ext cx="7770814" cy="4107180"/>
        </p:xfrm>
        <a:graphic>
          <a:graphicData uri="http://schemas.openxmlformats.org/drawingml/2006/table">
            <a:tbl>
              <a:tblPr firstRow="1" bandRow="1">
                <a:tableStyleId>{5C22544A-7EE6-4342-B048-85BDC9FD1C3A}</a:tableStyleId>
              </a:tblPr>
              <a:tblGrid>
                <a:gridCol w="3022104"/>
                <a:gridCol w="4748710"/>
              </a:tblGrid>
              <a:tr h="370840">
                <a:tc>
                  <a:txBody>
                    <a:bodyPr/>
                    <a:lstStyle/>
                    <a:p>
                      <a:r>
                        <a:rPr lang="da-DK" sz="1050" dirty="0" smtClean="0"/>
                        <a:t>10 – 11.15</a:t>
                      </a:r>
                      <a:endParaRPr lang="da-DK" sz="1050" dirty="0"/>
                    </a:p>
                  </a:txBody>
                  <a:tcPr>
                    <a:solidFill>
                      <a:srgbClr val="FF0000"/>
                    </a:solidFill>
                  </a:tcPr>
                </a:tc>
                <a:tc>
                  <a:txBody>
                    <a:bodyPr/>
                    <a:lstStyle/>
                    <a:p>
                      <a:r>
                        <a:rPr lang="da-DK" sz="1050" dirty="0" smtClean="0"/>
                        <a:t>Introduktion ved Claus Christensen, UVM</a:t>
                      </a:r>
                    </a:p>
                    <a:p>
                      <a:r>
                        <a:rPr lang="da-DK" sz="1050" dirty="0" smtClean="0"/>
                        <a:t>Velkomst ved Camilla Hutters CeFU</a:t>
                      </a:r>
                    </a:p>
                    <a:p>
                      <a:endParaRPr lang="da-DK" sz="1050" dirty="0" smtClean="0"/>
                    </a:p>
                    <a:p>
                      <a:r>
                        <a:rPr lang="da-DK" sz="1050" dirty="0" smtClean="0"/>
                        <a:t>‘Motiverende læringsmiljøer’</a:t>
                      </a:r>
                      <a:r>
                        <a:rPr lang="da-DK" sz="1050" baseline="0" dirty="0" smtClean="0"/>
                        <a:t> </a:t>
                      </a:r>
                      <a:r>
                        <a:rPr lang="da-DK" sz="1050" dirty="0" smtClean="0"/>
                        <a:t>ved Noemi Katznelson, CeFU</a:t>
                      </a:r>
                    </a:p>
                    <a:p>
                      <a:endParaRPr lang="da-DK" sz="1050" dirty="0" smtClean="0"/>
                    </a:p>
                    <a:p>
                      <a:r>
                        <a:rPr lang="da-DK" sz="1050" dirty="0" smtClean="0"/>
                        <a:t>Hovedpointer</a:t>
                      </a:r>
                      <a:r>
                        <a:rPr lang="da-DK" sz="1050" baseline="0" dirty="0" smtClean="0"/>
                        <a:t> fra skolernes udviklingsarbejde ved </a:t>
                      </a:r>
                      <a:r>
                        <a:rPr lang="da-DK" sz="1050" dirty="0" smtClean="0"/>
                        <a:t>Camilla Hutters CeFU</a:t>
                      </a:r>
                    </a:p>
                    <a:p>
                      <a:endParaRPr lang="da-DK" sz="1050" baseline="0" dirty="0" smtClean="0"/>
                    </a:p>
                  </a:txBody>
                  <a:tcPr>
                    <a:solidFill>
                      <a:srgbClr val="FF0000"/>
                    </a:solidFill>
                  </a:tcPr>
                </a:tc>
              </a:tr>
              <a:tr h="370840">
                <a:tc>
                  <a:txBody>
                    <a:bodyPr/>
                    <a:lstStyle/>
                    <a:p>
                      <a:r>
                        <a:rPr lang="da-DK" sz="1050" b="1" dirty="0" smtClean="0"/>
                        <a:t>11.30</a:t>
                      </a:r>
                      <a:r>
                        <a:rPr lang="da-DK" sz="1050" b="1" baseline="0" dirty="0" smtClean="0"/>
                        <a:t> – 12.30</a:t>
                      </a:r>
                      <a:endParaRPr lang="da-DK" sz="1050" b="1" dirty="0"/>
                    </a:p>
                  </a:txBody>
                  <a:tcPr>
                    <a:solidFill>
                      <a:srgbClr val="E4D4D4"/>
                    </a:solidFill>
                  </a:tcPr>
                </a:tc>
                <a:tc>
                  <a:txBody>
                    <a:bodyPr/>
                    <a:lstStyle/>
                    <a:p>
                      <a:r>
                        <a:rPr lang="da-DK" sz="1050" b="1" dirty="0" smtClean="0"/>
                        <a:t>Første workshoprunde: Skolekultur og lærerkultur</a:t>
                      </a:r>
                    </a:p>
                    <a:p>
                      <a:endParaRPr lang="da-DK" sz="1050" b="1" dirty="0" smtClean="0"/>
                    </a:p>
                    <a:p>
                      <a:r>
                        <a:rPr lang="da-DK" sz="1050" b="1" dirty="0" smtClean="0"/>
                        <a:t>Workshops A: Nye læringsrum og platforme</a:t>
                      </a:r>
                    </a:p>
                    <a:p>
                      <a:r>
                        <a:rPr lang="da-DK" sz="1050" b="1" dirty="0" smtClean="0"/>
                        <a:t>Workshop B: Nye lærerroller</a:t>
                      </a:r>
                      <a:r>
                        <a:rPr lang="da-DK" sz="1050" b="1" baseline="0" dirty="0" smtClean="0"/>
                        <a:t> og kollegial supervision</a:t>
                      </a:r>
                    </a:p>
                    <a:p>
                      <a:endParaRPr lang="da-DK" sz="1050" b="1" dirty="0"/>
                    </a:p>
                  </a:txBody>
                  <a:tcPr>
                    <a:solidFill>
                      <a:srgbClr val="E4D4D4"/>
                    </a:solidFill>
                  </a:tcPr>
                </a:tc>
              </a:tr>
              <a:tr h="370840">
                <a:tc>
                  <a:txBody>
                    <a:bodyPr/>
                    <a:lstStyle/>
                    <a:p>
                      <a:r>
                        <a:rPr lang="da-DK" sz="1050" b="1" dirty="0" smtClean="0">
                          <a:solidFill>
                            <a:schemeClr val="bg1"/>
                          </a:solidFill>
                        </a:rPr>
                        <a:t>12.30 – 13.30</a:t>
                      </a:r>
                      <a:endParaRPr lang="da-DK" sz="1050" b="1" dirty="0">
                        <a:solidFill>
                          <a:schemeClr val="bg1"/>
                        </a:solidFill>
                      </a:endParaRPr>
                    </a:p>
                  </a:txBody>
                  <a:tcPr>
                    <a:solidFill>
                      <a:srgbClr val="FF0000"/>
                    </a:solidFill>
                  </a:tcPr>
                </a:tc>
                <a:tc>
                  <a:txBody>
                    <a:bodyPr/>
                    <a:lstStyle/>
                    <a:p>
                      <a:r>
                        <a:rPr lang="da-DK" sz="1050" b="1" dirty="0" smtClean="0">
                          <a:solidFill>
                            <a:schemeClr val="bg1"/>
                          </a:solidFill>
                        </a:rPr>
                        <a:t>Frokost</a:t>
                      </a:r>
                      <a:endParaRPr lang="da-DK" sz="1050" b="1" dirty="0">
                        <a:solidFill>
                          <a:schemeClr val="bg1"/>
                        </a:solidFill>
                      </a:endParaRPr>
                    </a:p>
                  </a:txBody>
                  <a:tcPr>
                    <a:solidFill>
                      <a:srgbClr val="FF0000"/>
                    </a:solidFill>
                  </a:tcPr>
                </a:tc>
              </a:tr>
              <a:tr h="370840">
                <a:tc>
                  <a:txBody>
                    <a:bodyPr/>
                    <a:lstStyle/>
                    <a:p>
                      <a:r>
                        <a:rPr lang="da-DK" sz="1050" b="1" dirty="0" smtClean="0"/>
                        <a:t>13.30</a:t>
                      </a:r>
                      <a:r>
                        <a:rPr lang="da-DK" sz="1050" b="1" baseline="0" dirty="0" smtClean="0"/>
                        <a:t> – 14.45</a:t>
                      </a:r>
                      <a:endParaRPr lang="da-DK" sz="1050" b="1" dirty="0"/>
                    </a:p>
                  </a:txBody>
                  <a:tcPr>
                    <a:solidFill>
                      <a:srgbClr val="E4D4D4"/>
                    </a:solidFill>
                  </a:tcPr>
                </a:tc>
                <a:tc>
                  <a:txBody>
                    <a:bodyPr/>
                    <a:lstStyle/>
                    <a:p>
                      <a:r>
                        <a:rPr lang="da-DK" sz="1050" b="1" dirty="0" smtClean="0"/>
                        <a:t>Anden workshoprunde: Elevkultur</a:t>
                      </a:r>
                    </a:p>
                    <a:p>
                      <a:endParaRPr lang="da-DK" sz="1050" b="1" dirty="0" smtClean="0"/>
                    </a:p>
                    <a:p>
                      <a:r>
                        <a:rPr lang="da-DK" sz="1050" b="1" dirty="0" smtClean="0"/>
                        <a:t>Workshop C: Studievaner, engagement og fremmøde</a:t>
                      </a:r>
                    </a:p>
                    <a:p>
                      <a:r>
                        <a:rPr lang="da-DK" sz="1050" b="1" dirty="0" smtClean="0"/>
                        <a:t>Workshop D: Etablering af klassefællesskaber</a:t>
                      </a:r>
                    </a:p>
                    <a:p>
                      <a:endParaRPr lang="da-DK" sz="1050" b="1" dirty="0"/>
                    </a:p>
                  </a:txBody>
                  <a:tcPr>
                    <a:solidFill>
                      <a:srgbClr val="E4D4D4"/>
                    </a:solidFill>
                  </a:tcPr>
                </a:tc>
              </a:tr>
              <a:tr h="370840">
                <a:tc>
                  <a:txBody>
                    <a:bodyPr/>
                    <a:lstStyle/>
                    <a:p>
                      <a:r>
                        <a:rPr lang="da-DK" sz="1050" b="1" dirty="0" smtClean="0">
                          <a:solidFill>
                            <a:schemeClr val="bg1"/>
                          </a:solidFill>
                        </a:rPr>
                        <a:t>14.45 - 15</a:t>
                      </a:r>
                      <a:endParaRPr lang="da-DK" sz="1050" b="1" dirty="0">
                        <a:solidFill>
                          <a:schemeClr val="bg1"/>
                        </a:solidFill>
                      </a:endParaRPr>
                    </a:p>
                  </a:txBody>
                  <a:tcPr>
                    <a:solidFill>
                      <a:srgbClr val="FF0000"/>
                    </a:solidFill>
                  </a:tcPr>
                </a:tc>
                <a:tc>
                  <a:txBody>
                    <a:bodyPr/>
                    <a:lstStyle/>
                    <a:p>
                      <a:r>
                        <a:rPr lang="da-DK" sz="1050" b="1" dirty="0" smtClean="0">
                          <a:solidFill>
                            <a:schemeClr val="bg1"/>
                          </a:solidFill>
                        </a:rPr>
                        <a:t>Kaffepause</a:t>
                      </a:r>
                      <a:endParaRPr lang="da-DK" sz="1050" b="1" dirty="0">
                        <a:solidFill>
                          <a:schemeClr val="bg1"/>
                        </a:solidFill>
                      </a:endParaRPr>
                    </a:p>
                  </a:txBody>
                  <a:tcPr>
                    <a:solidFill>
                      <a:srgbClr val="FF0000"/>
                    </a:solidFill>
                  </a:tcPr>
                </a:tc>
              </a:tr>
              <a:tr h="370840">
                <a:tc>
                  <a:txBody>
                    <a:bodyPr/>
                    <a:lstStyle/>
                    <a:p>
                      <a:r>
                        <a:rPr lang="da-DK" sz="1050" b="1" dirty="0" smtClean="0"/>
                        <a:t>15 – 15.30</a:t>
                      </a:r>
                      <a:endParaRPr lang="da-DK" sz="1050" b="1" dirty="0"/>
                    </a:p>
                  </a:txBody>
                  <a:tcPr>
                    <a:solidFill>
                      <a:srgbClr val="E4D4D4"/>
                    </a:solidFill>
                  </a:tcPr>
                </a:tc>
                <a:tc>
                  <a:txBody>
                    <a:bodyPr/>
                    <a:lstStyle/>
                    <a:p>
                      <a:r>
                        <a:rPr lang="da-DK" sz="1050" b="1" dirty="0" smtClean="0"/>
                        <a:t>Opsamling og fremadrettede</a:t>
                      </a:r>
                      <a:r>
                        <a:rPr lang="da-DK" sz="1050" b="1" baseline="0" dirty="0" smtClean="0"/>
                        <a:t> perspektiver ved Camilla Hutters, CeFU.</a:t>
                      </a:r>
                      <a:endParaRPr lang="da-DK" sz="1050" b="1" dirty="0"/>
                    </a:p>
                  </a:txBody>
                  <a:tcPr>
                    <a:solidFill>
                      <a:srgbClr val="E4D4D4"/>
                    </a:solidFill>
                  </a:tcPr>
                </a:tc>
              </a:tr>
            </a:tbl>
          </a:graphicData>
        </a:graphic>
      </p:graphicFrame>
    </p:spTree>
    <p:extLst>
      <p:ext uri="{BB962C8B-B14F-4D97-AF65-F5344CB8AC3E}">
        <p14:creationId xmlns:p14="http://schemas.microsoft.com/office/powerpoint/2010/main" val="853131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8" y="1139825"/>
            <a:ext cx="7770812" cy="1065039"/>
          </a:xfrm>
        </p:spPr>
        <p:txBody>
          <a:bodyPr/>
          <a:lstStyle/>
          <a:p>
            <a:r>
              <a:rPr lang="da-DK" sz="3200" b="1" dirty="0" smtClean="0"/>
              <a:t>Hvordan har vi arbejdet i projektet?</a:t>
            </a:r>
            <a:endParaRPr lang="da-DK" sz="3200" b="1" dirty="0"/>
          </a:p>
        </p:txBody>
      </p:sp>
      <p:sp>
        <p:nvSpPr>
          <p:cNvPr id="3" name="Pladsholder til indhold 2"/>
          <p:cNvSpPr>
            <a:spLocks noGrp="1"/>
          </p:cNvSpPr>
          <p:nvPr>
            <p:ph idx="1"/>
          </p:nvPr>
        </p:nvSpPr>
        <p:spPr>
          <a:xfrm>
            <a:off x="685800" y="2204865"/>
            <a:ext cx="7770813" cy="4743624"/>
          </a:xfrm>
        </p:spPr>
        <p:txBody>
          <a:bodyPr/>
          <a:lstStyle/>
          <a:p>
            <a:r>
              <a:rPr lang="da-DK" sz="2400" u="sng" dirty="0" smtClean="0"/>
              <a:t>Et faciliterings-, kvalificerings- og forskningsprojekt:</a:t>
            </a:r>
          </a:p>
          <a:p>
            <a:pPr>
              <a:buFont typeface="Arial" pitchFamily="34" charset="0"/>
              <a:buChar char="•"/>
            </a:pPr>
            <a:r>
              <a:rPr lang="da-DK" sz="2000" dirty="0" smtClean="0"/>
              <a:t>Fælles netværk mellem de 11 udviklingsprojekter. Mødtes tre gange med fokus på fælles videninput, videndeling og introduktion til evaluerings- og dataindsamlingsmetoder. (OBS: Fokus på elevernes perspektiver og udbytte samt ‘tegn på forandring)</a:t>
            </a:r>
          </a:p>
          <a:p>
            <a:pPr>
              <a:buFont typeface="Arial" pitchFamily="34" charset="0"/>
              <a:buChar char="•"/>
            </a:pPr>
            <a:r>
              <a:rPr lang="da-DK" sz="2000" dirty="0" smtClean="0"/>
              <a:t>Projekterne organiseret i seks sparringsklynger med en forsker tilknyttet. Mødtes to gange.</a:t>
            </a:r>
          </a:p>
          <a:p>
            <a:pPr>
              <a:buFont typeface="Arial" pitchFamily="34" charset="0"/>
              <a:buChar char="•"/>
            </a:pPr>
            <a:r>
              <a:rPr lang="da-DK" sz="2000" dirty="0" smtClean="0"/>
              <a:t>Det empiriske materiale i den tværgående rapport udgøres af projekternes dataindsamling samt referater og noter fra møder og skolebesøg.</a:t>
            </a:r>
            <a:endParaRPr lang="da-DK" sz="2000" dirty="0"/>
          </a:p>
        </p:txBody>
      </p:sp>
    </p:spTree>
    <p:extLst>
      <p:ext uri="{BB962C8B-B14F-4D97-AF65-F5344CB8AC3E}">
        <p14:creationId xmlns:p14="http://schemas.microsoft.com/office/powerpoint/2010/main" val="250930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b="1" dirty="0" smtClean="0"/>
              <a:t>Afrapportering fra forsknings- og udviklingsprojektet</a:t>
            </a:r>
            <a:endParaRPr lang="da-DK" sz="2800" b="1" dirty="0"/>
          </a:p>
        </p:txBody>
      </p:sp>
      <p:sp>
        <p:nvSpPr>
          <p:cNvPr id="4" name="Pladsholder til indhold 3"/>
          <p:cNvSpPr>
            <a:spLocks noGrp="1"/>
          </p:cNvSpPr>
          <p:nvPr>
            <p:ph sz="half" idx="1"/>
          </p:nvPr>
        </p:nvSpPr>
        <p:spPr>
          <a:xfrm>
            <a:off x="685800" y="2714625"/>
            <a:ext cx="3808413" cy="3738711"/>
          </a:xfrm>
        </p:spPr>
        <p:txBody>
          <a:bodyPr/>
          <a:lstStyle/>
          <a:p>
            <a:pPr>
              <a:lnSpc>
                <a:spcPts val="1900"/>
              </a:lnSpc>
            </a:pPr>
            <a:r>
              <a:rPr lang="da-DK" sz="2000" dirty="0" smtClean="0"/>
              <a:t>Både forskningsrapport, </a:t>
            </a:r>
          </a:p>
          <a:p>
            <a:pPr>
              <a:lnSpc>
                <a:spcPts val="1900"/>
              </a:lnSpc>
            </a:pPr>
            <a:r>
              <a:rPr lang="da-DK" sz="2000" dirty="0" smtClean="0"/>
              <a:t>skolerapporter og slides for i dag </a:t>
            </a:r>
          </a:p>
          <a:p>
            <a:pPr>
              <a:lnSpc>
                <a:spcPts val="1900"/>
              </a:lnSpc>
            </a:pPr>
            <a:r>
              <a:rPr lang="da-DK" sz="2000" dirty="0" smtClean="0"/>
              <a:t>findes på</a:t>
            </a:r>
          </a:p>
          <a:p>
            <a:r>
              <a:rPr lang="da-DK" sz="2000" dirty="0" smtClean="0"/>
              <a:t>	</a:t>
            </a:r>
            <a:r>
              <a:rPr lang="da-DK" sz="1800" dirty="0" smtClean="0">
                <a:solidFill>
                  <a:srgbClr val="FF0000"/>
                </a:solidFill>
              </a:rPr>
              <a:t>www.cefu.dk/emner/forskning-publikationer/unge-og-uddannelse/klasserumskultur</a:t>
            </a:r>
            <a:r>
              <a:rPr lang="da-DK" sz="1800" dirty="0">
                <a:solidFill>
                  <a:srgbClr val="FF0000"/>
                </a:solidFill>
              </a:rPr>
              <a:t>,-inklusion-og-fravaersbekaempelse.aspx</a:t>
            </a:r>
          </a:p>
          <a:p>
            <a:r>
              <a:rPr lang="da-DK" sz="1800" dirty="0">
                <a:solidFill>
                  <a:srgbClr val="FF0000"/>
                </a:solidFill>
              </a:rPr>
              <a:t> </a:t>
            </a:r>
          </a:p>
          <a:p>
            <a:pPr>
              <a:lnSpc>
                <a:spcPts val="1900"/>
              </a:lnSpc>
            </a:pPr>
            <a:endParaRPr lang="da-DK" sz="1800" dirty="0" smtClean="0">
              <a:solidFill>
                <a:srgbClr val="FF0000"/>
              </a:solidFill>
            </a:endParaRPr>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2636912"/>
            <a:ext cx="3888432" cy="373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886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a-DK" sz="3600" b="1" dirty="0" smtClean="0">
                <a:solidFill>
                  <a:schemeClr val="bg1"/>
                </a:solidFill>
              </a:rPr>
              <a:t>Klasserumsledelse, inklusion og fraværsbekæmpelse</a:t>
            </a:r>
            <a:endParaRPr lang="da-DK" sz="3600" b="1" dirty="0">
              <a:solidFill>
                <a:schemeClr val="bg1"/>
              </a:solidFill>
            </a:endParaRPr>
          </a:p>
        </p:txBody>
      </p:sp>
      <p:sp>
        <p:nvSpPr>
          <p:cNvPr id="8" name="Undertitel 7"/>
          <p:cNvSpPr>
            <a:spLocks noGrp="1"/>
          </p:cNvSpPr>
          <p:nvPr>
            <p:ph type="subTitle" idx="1"/>
          </p:nvPr>
        </p:nvSpPr>
        <p:spPr/>
        <p:txBody>
          <a:bodyPr/>
          <a:lstStyle/>
          <a:p>
            <a:pPr marL="342900" indent="-342900" algn="l">
              <a:buFont typeface="Arial" pitchFamily="34" charset="0"/>
              <a:buChar char="•"/>
            </a:pPr>
            <a:r>
              <a:rPr lang="da-DK" sz="2000" dirty="0" smtClean="0">
                <a:solidFill>
                  <a:schemeClr val="bg1"/>
                </a:solidFill>
              </a:rPr>
              <a:t>Hvorfor er det vigtigt at arbejde med kultur og relationer i gymnasiet?</a:t>
            </a:r>
          </a:p>
          <a:p>
            <a:pPr marL="342900" indent="-342900" algn="l">
              <a:buFont typeface="Arial" pitchFamily="34" charset="0"/>
              <a:buChar char="•"/>
            </a:pPr>
            <a:r>
              <a:rPr lang="da-DK" sz="2000" dirty="0" smtClean="0">
                <a:solidFill>
                  <a:schemeClr val="bg1"/>
                </a:solidFill>
              </a:rPr>
              <a:t>Hvad er de vigtigste hovedpointer i skolernes udviklingsarbejde?</a:t>
            </a:r>
            <a:endParaRPr lang="da-DK" sz="2000" dirty="0">
              <a:solidFill>
                <a:schemeClr val="bg1"/>
              </a:solidFill>
            </a:endParaRPr>
          </a:p>
        </p:txBody>
      </p:sp>
    </p:spTree>
    <p:extLst>
      <p:ext uri="{BB962C8B-B14F-4D97-AF65-F5344CB8AC3E}">
        <p14:creationId xmlns:p14="http://schemas.microsoft.com/office/powerpoint/2010/main" val="2486331261"/>
      </p:ext>
    </p:extLst>
  </p:cSld>
  <p:clrMapOvr>
    <a:masterClrMapping/>
  </p:clrMapOvr>
</p:sld>
</file>

<file path=ppt/theme/theme1.xml><?xml version="1.0" encoding="utf-8"?>
<a:theme xmlns:a="http://schemas.openxmlformats.org/drawingml/2006/main" name="1_Kontortema">
  <a:themeElements>
    <a:clrScheme name="Kontor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tema">
      <a:majorFont>
        <a:latin typeface="Garamond"/>
        <a:ea typeface=""/>
        <a:cs typeface="Arial Unicode MS"/>
      </a:majorFont>
      <a:minorFont>
        <a:latin typeface="Garamond"/>
        <a:ea typeface=""/>
        <a:cs typeface="Arial Unicode MS"/>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charset="0"/>
          </a:defRPr>
        </a:defPPr>
      </a:lstStyle>
    </a:lnDef>
  </a:objectDefaults>
  <a:extraClrSchemeLst>
    <a:extraClrScheme>
      <a:clrScheme name="Kontor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ntor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Kontor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ntor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ntor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ntor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Kontor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Kontortema">
  <a:themeElements>
    <a:clrScheme name="Kontor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tema">
      <a:majorFont>
        <a:latin typeface="Garamond"/>
        <a:ea typeface=""/>
        <a:cs typeface="Arial Unicode MS"/>
      </a:majorFont>
      <a:minorFont>
        <a:latin typeface="Garamond"/>
        <a:ea typeface=""/>
        <a:cs typeface="Arial Unicode MS"/>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charset="0"/>
          </a:defRPr>
        </a:defPPr>
      </a:lstStyle>
    </a:lnDef>
  </a:objectDefaults>
  <a:extraClrSchemeLst>
    <a:extraClrScheme>
      <a:clrScheme name="Kontor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ntor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Kontor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ntor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ntor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ntor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Kontor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33169</TotalTime>
  <Words>3291</Words>
  <Application>Microsoft Office PowerPoint</Application>
  <PresentationFormat>Skærmshow (4:3)</PresentationFormat>
  <Paragraphs>304</Paragraphs>
  <Slides>22</Slides>
  <Notes>16</Notes>
  <HiddenSlides>0</HiddenSlides>
  <MMClips>0</MMClips>
  <ScaleCrop>false</ScaleCrop>
  <HeadingPairs>
    <vt:vector size="6" baseType="variant">
      <vt:variant>
        <vt:lpstr>Benyttede skrifttyper</vt:lpstr>
      </vt:variant>
      <vt:variant>
        <vt:i4>8</vt:i4>
      </vt:variant>
      <vt:variant>
        <vt:lpstr>Tema</vt:lpstr>
      </vt:variant>
      <vt:variant>
        <vt:i4>2</vt:i4>
      </vt:variant>
      <vt:variant>
        <vt:lpstr>Slidetitler</vt:lpstr>
      </vt:variant>
      <vt:variant>
        <vt:i4>22</vt:i4>
      </vt:variant>
    </vt:vector>
  </HeadingPairs>
  <TitlesOfParts>
    <vt:vector size="32" baseType="lpstr">
      <vt:lpstr>Arial Unicode MS</vt:lpstr>
      <vt:lpstr>ＭＳ Ｐゴシック</vt:lpstr>
      <vt:lpstr>ＭＳ Ｐゴシック</vt:lpstr>
      <vt:lpstr>Arial</vt:lpstr>
      <vt:lpstr>Calibri</vt:lpstr>
      <vt:lpstr>Garamond</vt:lpstr>
      <vt:lpstr>Times New Roman</vt:lpstr>
      <vt:lpstr>Wingdings</vt:lpstr>
      <vt:lpstr>1_Kontortema</vt:lpstr>
      <vt:lpstr>5_Kontortema</vt:lpstr>
      <vt:lpstr>Klasserumskultur, inklusion og fraværsbekæmpelse  Afslutningskonference 22. oktober 2014 </vt:lpstr>
      <vt:lpstr>Velkommen til slutkonference</vt:lpstr>
      <vt:lpstr>Klasserumskulturens betydning i gymnasiet</vt:lpstr>
      <vt:lpstr>Forskningsspørgsmål</vt:lpstr>
      <vt:lpstr>Fem indsatsområder i skolernes udviklingsarbejde</vt:lpstr>
      <vt:lpstr>Program for dagen</vt:lpstr>
      <vt:lpstr>Hvordan har vi arbejdet i projektet?</vt:lpstr>
      <vt:lpstr>Afrapportering fra forsknings- og udviklingsprojektet</vt:lpstr>
      <vt:lpstr>Klasserumsledelse, inklusion og fraværsbekæmpelse</vt:lpstr>
      <vt:lpstr>Hvorfor fokus på klasserumskultur, inklusion og fraværsbekæmpelse?</vt:lpstr>
      <vt:lpstr>Hvad er en klasserumskultur?</vt:lpstr>
      <vt:lpstr>En bred og dynamisk forståelse af klasserumskultur</vt:lpstr>
      <vt:lpstr>Kulturforandringer på tre niveauer</vt:lpstr>
      <vt:lpstr>Skolens kulturelle praksis – tendenser og pointer</vt:lpstr>
      <vt:lpstr>Lærernes kulturelle praksis – tendenser og pointer</vt:lpstr>
      <vt:lpstr>Elevernes kulturelle praksis – tendenser og pointer</vt:lpstr>
      <vt:lpstr>Håber I får en god høst i workshopsene!</vt:lpstr>
      <vt:lpstr>Klasserumsledelse, inklusion og fraværsbekæmpelse</vt:lpstr>
      <vt:lpstr>Hovedpointer fra workshops</vt:lpstr>
      <vt:lpstr>Tværgående pointer og fokusområdet</vt:lpstr>
      <vt:lpstr>Klasserumskulturens betydning i gymnasiet</vt:lpstr>
      <vt:lpstr>Kommende aktiviteter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Putting Numbers and Words on the Problems Young People with Hearing Loss Face in Their Everyday Life</dc:title>
  <dc:creator>Niels-Henrik M. Hansen</dc:creator>
  <cp:lastModifiedBy>Mads</cp:lastModifiedBy>
  <cp:revision>732</cp:revision>
  <cp:lastPrinted>2014-02-28T13:20:39Z</cp:lastPrinted>
  <dcterms:created xsi:type="dcterms:W3CDTF">2008-05-30T07:59:46Z</dcterms:created>
  <dcterms:modified xsi:type="dcterms:W3CDTF">2014-10-28T14:58:13Z</dcterms:modified>
</cp:coreProperties>
</file>