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 id="2147483653" r:id="rId4"/>
    <p:sldMasterId id="2147483654" r:id="rId5"/>
    <p:sldMasterId id="2147483655" r:id="rId6"/>
  </p:sldMasterIdLst>
  <p:notesMasterIdLst>
    <p:notesMasterId r:id="rId24"/>
  </p:notesMasterIdLst>
  <p:handoutMasterIdLst>
    <p:handoutMasterId r:id="rId25"/>
  </p:handoutMasterIdLst>
  <p:sldIdLst>
    <p:sldId id="340" r:id="rId7"/>
    <p:sldId id="344" r:id="rId8"/>
    <p:sldId id="341" r:id="rId9"/>
    <p:sldId id="352" r:id="rId10"/>
    <p:sldId id="343" r:id="rId11"/>
    <p:sldId id="355" r:id="rId12"/>
    <p:sldId id="354" r:id="rId13"/>
    <p:sldId id="358" r:id="rId14"/>
    <p:sldId id="363" r:id="rId15"/>
    <p:sldId id="364" r:id="rId16"/>
    <p:sldId id="346" r:id="rId17"/>
    <p:sldId id="361" r:id="rId18"/>
    <p:sldId id="365" r:id="rId19"/>
    <p:sldId id="360" r:id="rId20"/>
    <p:sldId id="362" r:id="rId21"/>
    <p:sldId id="342" r:id="rId22"/>
    <p:sldId id="347" r:id="rId23"/>
  </p:sldIdLst>
  <p:sldSz cx="9144000" cy="6858000" type="screen4x3"/>
  <p:notesSz cx="6797675" cy="9926638"/>
  <p:defaultTextStyle>
    <a:defPPr>
      <a:defRPr lang="da-DK"/>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8">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8076"/>
    <a:srgbClr val="CC0000"/>
    <a:srgbClr val="000099"/>
    <a:srgbClr val="CE8924"/>
    <a:srgbClr val="0CD1E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llemlayou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68" autoAdjust="0"/>
    <p:restoredTop sz="76863" autoAdjust="0"/>
  </p:normalViewPr>
  <p:slideViewPr>
    <p:cSldViewPr>
      <p:cViewPr>
        <p:scale>
          <a:sx n="100" d="100"/>
          <a:sy n="100" d="100"/>
        </p:scale>
        <p:origin x="-630"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0" y="1044"/>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488009-AD27-416C-BD70-B099E8A03194}"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da-DK"/>
        </a:p>
      </dgm:t>
    </dgm:pt>
    <dgm:pt modelId="{9B572B51-A4D1-4D16-856B-CEC32444C517}">
      <dgm:prSet phldrT="[Tekst]" custT="1"/>
      <dgm:spPr>
        <a:solidFill>
          <a:srgbClr val="FF0000"/>
        </a:solidFill>
      </dgm:spPr>
      <dgm:t>
        <a:bodyPr/>
        <a:lstStyle/>
        <a:p>
          <a:r>
            <a:rPr lang="da-DK" sz="2800" b="1" dirty="0" smtClean="0"/>
            <a:t>Ny praksis</a:t>
          </a:r>
          <a:endParaRPr lang="da-DK" sz="2800" b="1" dirty="0"/>
        </a:p>
      </dgm:t>
    </dgm:pt>
    <dgm:pt modelId="{DA099614-283C-4394-8A00-B87AABCAA343}" type="parTrans" cxnId="{02CCB42D-D699-4073-A509-905C1A3D1541}">
      <dgm:prSet/>
      <dgm:spPr/>
      <dgm:t>
        <a:bodyPr/>
        <a:lstStyle/>
        <a:p>
          <a:endParaRPr lang="da-DK"/>
        </a:p>
      </dgm:t>
    </dgm:pt>
    <dgm:pt modelId="{352F4ECE-11DB-4109-A549-68F21905D908}" type="sibTrans" cxnId="{02CCB42D-D699-4073-A509-905C1A3D1541}">
      <dgm:prSet/>
      <dgm:spPr/>
      <dgm:t>
        <a:bodyPr/>
        <a:lstStyle/>
        <a:p>
          <a:endParaRPr lang="da-DK"/>
        </a:p>
      </dgm:t>
    </dgm:pt>
    <dgm:pt modelId="{AB8604F8-C756-4A1F-A5A3-46E7D30D05B6}">
      <dgm:prSet phldrT="[Tekst]" custT="1"/>
      <dgm:spPr>
        <a:solidFill>
          <a:srgbClr val="EAD0CE">
            <a:alpha val="89804"/>
          </a:srgbClr>
        </a:solidFill>
      </dgm:spPr>
      <dgm:t>
        <a:bodyPr/>
        <a:lstStyle/>
        <a:p>
          <a:r>
            <a:rPr lang="da-DK" sz="2000" dirty="0" smtClean="0"/>
            <a:t>Hvordan forandres praksis?</a:t>
          </a:r>
          <a:endParaRPr lang="da-DK" sz="2000" dirty="0"/>
        </a:p>
      </dgm:t>
    </dgm:pt>
    <dgm:pt modelId="{830D6A82-0A85-4208-A9C8-9E597CF85E2C}" type="parTrans" cxnId="{4BD2ECE3-6D09-4C29-9D12-E8DBBE2D520F}">
      <dgm:prSet/>
      <dgm:spPr/>
      <dgm:t>
        <a:bodyPr/>
        <a:lstStyle/>
        <a:p>
          <a:endParaRPr lang="da-DK"/>
        </a:p>
      </dgm:t>
    </dgm:pt>
    <dgm:pt modelId="{0EBE8472-D976-4F00-B5CA-6C26983F936E}" type="sibTrans" cxnId="{4BD2ECE3-6D09-4C29-9D12-E8DBBE2D520F}">
      <dgm:prSet/>
      <dgm:spPr/>
      <dgm:t>
        <a:bodyPr/>
        <a:lstStyle/>
        <a:p>
          <a:endParaRPr lang="da-DK"/>
        </a:p>
      </dgm:t>
    </dgm:pt>
    <dgm:pt modelId="{29F01988-8075-4A48-835B-429DD88DEFC3}">
      <dgm:prSet phldrT="[Tekst]" custT="1"/>
      <dgm:spPr>
        <a:solidFill>
          <a:srgbClr val="EAD0CE">
            <a:alpha val="89804"/>
          </a:srgbClr>
        </a:solidFill>
      </dgm:spPr>
      <dgm:t>
        <a:bodyPr/>
        <a:lstStyle/>
        <a:p>
          <a:r>
            <a:rPr lang="da-DK" sz="2000" dirty="0" smtClean="0"/>
            <a:t>Hvordan dokumenteres og evalueres forandringsproces?</a:t>
          </a:r>
          <a:endParaRPr lang="da-DK" sz="2000" dirty="0"/>
        </a:p>
      </dgm:t>
    </dgm:pt>
    <dgm:pt modelId="{C314E2C6-8A5F-4C88-9DA3-03DC024D39BE}" type="parTrans" cxnId="{6C9A8EAE-37BE-49AC-AC75-AD241CEAC16D}">
      <dgm:prSet/>
      <dgm:spPr/>
      <dgm:t>
        <a:bodyPr/>
        <a:lstStyle/>
        <a:p>
          <a:endParaRPr lang="da-DK"/>
        </a:p>
      </dgm:t>
    </dgm:pt>
    <dgm:pt modelId="{448D6286-36C7-4A24-80C6-449548F19CB1}" type="sibTrans" cxnId="{6C9A8EAE-37BE-49AC-AC75-AD241CEAC16D}">
      <dgm:prSet/>
      <dgm:spPr/>
      <dgm:t>
        <a:bodyPr/>
        <a:lstStyle/>
        <a:p>
          <a:endParaRPr lang="da-DK"/>
        </a:p>
      </dgm:t>
    </dgm:pt>
    <dgm:pt modelId="{43F108EC-BF7D-4880-A29B-176E41F5EAAD}">
      <dgm:prSet phldrT="[Tekst]" custT="1"/>
      <dgm:spPr>
        <a:solidFill>
          <a:srgbClr val="FF0000"/>
        </a:solidFill>
      </dgm:spPr>
      <dgm:t>
        <a:bodyPr/>
        <a:lstStyle/>
        <a:p>
          <a:r>
            <a:rPr lang="da-DK" sz="2800" b="1" dirty="0" smtClean="0"/>
            <a:t>Ny viden</a:t>
          </a:r>
          <a:endParaRPr lang="da-DK" sz="2800" b="1" dirty="0"/>
        </a:p>
      </dgm:t>
    </dgm:pt>
    <dgm:pt modelId="{E9313210-271F-4F54-AE45-E7F5DDDF29D0}" type="parTrans" cxnId="{42872AB7-B0C8-4125-88C8-F8ABA8929DFD}">
      <dgm:prSet/>
      <dgm:spPr/>
      <dgm:t>
        <a:bodyPr/>
        <a:lstStyle/>
        <a:p>
          <a:endParaRPr lang="da-DK"/>
        </a:p>
      </dgm:t>
    </dgm:pt>
    <dgm:pt modelId="{A4D77C12-CC03-4DE0-ADB5-2D7D83DF2716}" type="sibTrans" cxnId="{42872AB7-B0C8-4125-88C8-F8ABA8929DFD}">
      <dgm:prSet/>
      <dgm:spPr/>
      <dgm:t>
        <a:bodyPr/>
        <a:lstStyle/>
        <a:p>
          <a:endParaRPr lang="da-DK"/>
        </a:p>
      </dgm:t>
    </dgm:pt>
    <dgm:pt modelId="{2B8BB4CD-E8C8-48E9-A354-F43034D0E368}">
      <dgm:prSet phldrT="[Tekst]" custT="1"/>
      <dgm:spPr>
        <a:solidFill>
          <a:srgbClr val="EAD0CE">
            <a:alpha val="90000"/>
          </a:srgbClr>
        </a:solidFill>
      </dgm:spPr>
      <dgm:t>
        <a:bodyPr/>
        <a:lstStyle/>
        <a:p>
          <a:r>
            <a:rPr lang="da-DK" sz="2000" dirty="0" smtClean="0"/>
            <a:t>Hvordan indsamles viden?</a:t>
          </a:r>
          <a:endParaRPr lang="da-DK" sz="2000" dirty="0"/>
        </a:p>
      </dgm:t>
    </dgm:pt>
    <dgm:pt modelId="{528E2BE2-A9B1-4783-B115-678BEE8FD91A}" type="parTrans" cxnId="{F7C3F0C9-1A61-4DF1-AFDC-4F629ED0DCBB}">
      <dgm:prSet/>
      <dgm:spPr/>
      <dgm:t>
        <a:bodyPr/>
        <a:lstStyle/>
        <a:p>
          <a:endParaRPr lang="da-DK"/>
        </a:p>
      </dgm:t>
    </dgm:pt>
    <dgm:pt modelId="{DD03F650-D88E-422F-9579-1A57A5061266}" type="sibTrans" cxnId="{F7C3F0C9-1A61-4DF1-AFDC-4F629ED0DCBB}">
      <dgm:prSet/>
      <dgm:spPr/>
      <dgm:t>
        <a:bodyPr/>
        <a:lstStyle/>
        <a:p>
          <a:endParaRPr lang="da-DK"/>
        </a:p>
      </dgm:t>
    </dgm:pt>
    <dgm:pt modelId="{8C08EF9B-6096-441C-B8F6-F65794807218}">
      <dgm:prSet phldrT="[Tekst]" custT="1"/>
      <dgm:spPr>
        <a:solidFill>
          <a:srgbClr val="EAD0CE">
            <a:alpha val="90000"/>
          </a:srgbClr>
        </a:solidFill>
      </dgm:spPr>
      <dgm:t>
        <a:bodyPr/>
        <a:lstStyle/>
        <a:p>
          <a:r>
            <a:rPr lang="da-DK" sz="2000" dirty="0" smtClean="0"/>
            <a:t>Hvordan analyseres viden?</a:t>
          </a:r>
          <a:endParaRPr lang="da-DK" sz="2000" dirty="0"/>
        </a:p>
      </dgm:t>
    </dgm:pt>
    <dgm:pt modelId="{CCF9C055-CE50-48CA-9E10-D81AE7425EF6}" type="parTrans" cxnId="{C7C6401E-C36B-4EAC-83DA-06B6802201FD}">
      <dgm:prSet/>
      <dgm:spPr/>
      <dgm:t>
        <a:bodyPr/>
        <a:lstStyle/>
        <a:p>
          <a:endParaRPr lang="da-DK"/>
        </a:p>
      </dgm:t>
    </dgm:pt>
    <dgm:pt modelId="{45CEB248-4305-47A8-9FFA-F609A52CD335}" type="sibTrans" cxnId="{C7C6401E-C36B-4EAC-83DA-06B6802201FD}">
      <dgm:prSet/>
      <dgm:spPr/>
      <dgm:t>
        <a:bodyPr/>
        <a:lstStyle/>
        <a:p>
          <a:endParaRPr lang="da-DK"/>
        </a:p>
      </dgm:t>
    </dgm:pt>
    <dgm:pt modelId="{1A17381A-55F0-4252-8246-C3FEE507E685}">
      <dgm:prSet phldrT="[Tekst]" custT="1"/>
      <dgm:spPr>
        <a:solidFill>
          <a:srgbClr val="EAD0CE">
            <a:alpha val="90000"/>
          </a:srgbClr>
        </a:solidFill>
      </dgm:spPr>
      <dgm:t>
        <a:bodyPr/>
        <a:lstStyle/>
        <a:p>
          <a:r>
            <a:rPr lang="da-DK" sz="2000" dirty="0" smtClean="0"/>
            <a:t>Hvordan spredes viden – på skolen og til andre skoler?</a:t>
          </a:r>
          <a:endParaRPr lang="da-DK" sz="2000" dirty="0"/>
        </a:p>
      </dgm:t>
    </dgm:pt>
    <dgm:pt modelId="{86EC6EA1-4826-450F-B6F0-A277DA697A77}" type="parTrans" cxnId="{9D15FA71-0BDB-4C5E-9C47-C9A8C265E8C6}">
      <dgm:prSet/>
      <dgm:spPr/>
    </dgm:pt>
    <dgm:pt modelId="{C824DAFA-0280-4A9D-B173-EEC22A2CE953}" type="sibTrans" cxnId="{9D15FA71-0BDB-4C5E-9C47-C9A8C265E8C6}">
      <dgm:prSet/>
      <dgm:spPr/>
    </dgm:pt>
    <dgm:pt modelId="{3BAAEA81-E205-49B1-BA9E-3DDF35536B80}">
      <dgm:prSet phldrT="[Tekst]" custT="1"/>
      <dgm:spPr>
        <a:solidFill>
          <a:srgbClr val="EAD0CE">
            <a:alpha val="89804"/>
          </a:srgbClr>
        </a:solidFill>
      </dgm:spPr>
      <dgm:t>
        <a:bodyPr/>
        <a:lstStyle/>
        <a:p>
          <a:r>
            <a:rPr lang="da-DK" sz="2000" dirty="0" smtClean="0"/>
            <a:t>Hvordan forankres nye praksisformer efter projektets afslutning</a:t>
          </a:r>
          <a:r>
            <a:rPr lang="da-DK" sz="2400" dirty="0" smtClean="0"/>
            <a:t> </a:t>
          </a:r>
          <a:endParaRPr lang="da-DK" sz="2400" dirty="0"/>
        </a:p>
      </dgm:t>
    </dgm:pt>
    <dgm:pt modelId="{E6203CEF-9D67-46C2-BFD1-4B4DA4F31E98}" type="parTrans" cxnId="{C2933BA2-1727-4443-AC1A-8BF354FDDC64}">
      <dgm:prSet/>
      <dgm:spPr/>
    </dgm:pt>
    <dgm:pt modelId="{BAA9B7AC-952B-44B9-B157-9C78BA499F44}" type="sibTrans" cxnId="{C2933BA2-1727-4443-AC1A-8BF354FDDC64}">
      <dgm:prSet/>
      <dgm:spPr/>
    </dgm:pt>
    <dgm:pt modelId="{25A3D135-4762-49C2-BC2F-895FF39B2A5E}" type="pres">
      <dgm:prSet presAssocID="{81488009-AD27-416C-BD70-B099E8A03194}" presName="Name0" presStyleCnt="0">
        <dgm:presLayoutVars>
          <dgm:dir/>
          <dgm:animLvl val="lvl"/>
          <dgm:resizeHandles/>
        </dgm:presLayoutVars>
      </dgm:prSet>
      <dgm:spPr/>
      <dgm:t>
        <a:bodyPr/>
        <a:lstStyle/>
        <a:p>
          <a:endParaRPr lang="da-DK"/>
        </a:p>
      </dgm:t>
    </dgm:pt>
    <dgm:pt modelId="{9B4DF22B-FEB0-45C6-BFAB-D10D2D82FF4F}" type="pres">
      <dgm:prSet presAssocID="{9B572B51-A4D1-4D16-856B-CEC32444C517}" presName="linNode" presStyleCnt="0"/>
      <dgm:spPr/>
    </dgm:pt>
    <dgm:pt modelId="{249044CD-CF37-4534-8A35-1BC42116B98A}" type="pres">
      <dgm:prSet presAssocID="{9B572B51-A4D1-4D16-856B-CEC32444C517}" presName="parentShp" presStyleLbl="node1" presStyleIdx="0" presStyleCnt="2">
        <dgm:presLayoutVars>
          <dgm:bulletEnabled val="1"/>
        </dgm:presLayoutVars>
      </dgm:prSet>
      <dgm:spPr/>
      <dgm:t>
        <a:bodyPr/>
        <a:lstStyle/>
        <a:p>
          <a:endParaRPr lang="da-DK"/>
        </a:p>
      </dgm:t>
    </dgm:pt>
    <dgm:pt modelId="{FC8380E3-8978-42AE-AEAA-8655B030D0BF}" type="pres">
      <dgm:prSet presAssocID="{9B572B51-A4D1-4D16-856B-CEC32444C517}" presName="childShp" presStyleLbl="bgAccFollowNode1" presStyleIdx="0" presStyleCnt="2">
        <dgm:presLayoutVars>
          <dgm:bulletEnabled val="1"/>
        </dgm:presLayoutVars>
      </dgm:prSet>
      <dgm:spPr/>
      <dgm:t>
        <a:bodyPr/>
        <a:lstStyle/>
        <a:p>
          <a:endParaRPr lang="da-DK"/>
        </a:p>
      </dgm:t>
    </dgm:pt>
    <dgm:pt modelId="{EF0B09F9-387C-4932-BEEF-00AF08731420}" type="pres">
      <dgm:prSet presAssocID="{352F4ECE-11DB-4109-A549-68F21905D908}" presName="spacing" presStyleCnt="0"/>
      <dgm:spPr/>
    </dgm:pt>
    <dgm:pt modelId="{867404FD-9CF7-4993-B941-D4F90BE066A5}" type="pres">
      <dgm:prSet presAssocID="{43F108EC-BF7D-4880-A29B-176E41F5EAAD}" presName="linNode" presStyleCnt="0"/>
      <dgm:spPr/>
    </dgm:pt>
    <dgm:pt modelId="{741987B9-2CA1-41DA-875B-A94E59E3F548}" type="pres">
      <dgm:prSet presAssocID="{43F108EC-BF7D-4880-A29B-176E41F5EAAD}" presName="parentShp" presStyleLbl="node1" presStyleIdx="1" presStyleCnt="2">
        <dgm:presLayoutVars>
          <dgm:bulletEnabled val="1"/>
        </dgm:presLayoutVars>
      </dgm:prSet>
      <dgm:spPr/>
      <dgm:t>
        <a:bodyPr/>
        <a:lstStyle/>
        <a:p>
          <a:endParaRPr lang="da-DK"/>
        </a:p>
      </dgm:t>
    </dgm:pt>
    <dgm:pt modelId="{A03E94F8-54DE-4FE7-BBE3-E3828B38FCE4}" type="pres">
      <dgm:prSet presAssocID="{43F108EC-BF7D-4880-A29B-176E41F5EAAD}" presName="childShp" presStyleLbl="bgAccFollowNode1" presStyleIdx="1" presStyleCnt="2">
        <dgm:presLayoutVars>
          <dgm:bulletEnabled val="1"/>
        </dgm:presLayoutVars>
      </dgm:prSet>
      <dgm:spPr/>
      <dgm:t>
        <a:bodyPr/>
        <a:lstStyle/>
        <a:p>
          <a:endParaRPr lang="da-DK"/>
        </a:p>
      </dgm:t>
    </dgm:pt>
  </dgm:ptLst>
  <dgm:cxnLst>
    <dgm:cxn modelId="{719239B4-3139-4277-AFF8-DB541AB26EA1}" type="presOf" srcId="{2B8BB4CD-E8C8-48E9-A354-F43034D0E368}" destId="{A03E94F8-54DE-4FE7-BBE3-E3828B38FCE4}" srcOrd="0" destOrd="0" presId="urn:microsoft.com/office/officeart/2005/8/layout/vList6"/>
    <dgm:cxn modelId="{C7C6401E-C36B-4EAC-83DA-06B6802201FD}" srcId="{43F108EC-BF7D-4880-A29B-176E41F5EAAD}" destId="{8C08EF9B-6096-441C-B8F6-F65794807218}" srcOrd="1" destOrd="0" parTransId="{CCF9C055-CE50-48CA-9E10-D81AE7425EF6}" sibTransId="{45CEB248-4305-47A8-9FFA-F609A52CD335}"/>
    <dgm:cxn modelId="{C86BA6DB-9404-4F3B-937C-E5046C73679A}" type="presOf" srcId="{AB8604F8-C756-4A1F-A5A3-46E7D30D05B6}" destId="{FC8380E3-8978-42AE-AEAA-8655B030D0BF}" srcOrd="0" destOrd="0" presId="urn:microsoft.com/office/officeart/2005/8/layout/vList6"/>
    <dgm:cxn modelId="{71C894F0-DB96-4697-B9BF-3473382694DC}" type="presOf" srcId="{3BAAEA81-E205-49B1-BA9E-3DDF35536B80}" destId="{FC8380E3-8978-42AE-AEAA-8655B030D0BF}" srcOrd="0" destOrd="2" presId="urn:microsoft.com/office/officeart/2005/8/layout/vList6"/>
    <dgm:cxn modelId="{02CCB42D-D699-4073-A509-905C1A3D1541}" srcId="{81488009-AD27-416C-BD70-B099E8A03194}" destId="{9B572B51-A4D1-4D16-856B-CEC32444C517}" srcOrd="0" destOrd="0" parTransId="{DA099614-283C-4394-8A00-B87AABCAA343}" sibTransId="{352F4ECE-11DB-4109-A549-68F21905D908}"/>
    <dgm:cxn modelId="{424CC729-3AE0-4B52-9D41-CDEB70137A28}" type="presOf" srcId="{29F01988-8075-4A48-835B-429DD88DEFC3}" destId="{FC8380E3-8978-42AE-AEAA-8655B030D0BF}" srcOrd="0" destOrd="1" presId="urn:microsoft.com/office/officeart/2005/8/layout/vList6"/>
    <dgm:cxn modelId="{62DA07A6-D79A-4D0C-8096-0E589884AFCB}" type="presOf" srcId="{81488009-AD27-416C-BD70-B099E8A03194}" destId="{25A3D135-4762-49C2-BC2F-895FF39B2A5E}" srcOrd="0" destOrd="0" presId="urn:microsoft.com/office/officeart/2005/8/layout/vList6"/>
    <dgm:cxn modelId="{42872AB7-B0C8-4125-88C8-F8ABA8929DFD}" srcId="{81488009-AD27-416C-BD70-B099E8A03194}" destId="{43F108EC-BF7D-4880-A29B-176E41F5EAAD}" srcOrd="1" destOrd="0" parTransId="{E9313210-271F-4F54-AE45-E7F5DDDF29D0}" sibTransId="{A4D77C12-CC03-4DE0-ADB5-2D7D83DF2716}"/>
    <dgm:cxn modelId="{DB4049CD-FBCC-4334-8847-3DC9F937EECC}" type="presOf" srcId="{9B572B51-A4D1-4D16-856B-CEC32444C517}" destId="{249044CD-CF37-4534-8A35-1BC42116B98A}" srcOrd="0" destOrd="0" presId="urn:microsoft.com/office/officeart/2005/8/layout/vList6"/>
    <dgm:cxn modelId="{D65CE4C0-E5A8-458D-A913-E9925AE589EC}" type="presOf" srcId="{8C08EF9B-6096-441C-B8F6-F65794807218}" destId="{A03E94F8-54DE-4FE7-BBE3-E3828B38FCE4}" srcOrd="0" destOrd="1" presId="urn:microsoft.com/office/officeart/2005/8/layout/vList6"/>
    <dgm:cxn modelId="{C2933BA2-1727-4443-AC1A-8BF354FDDC64}" srcId="{9B572B51-A4D1-4D16-856B-CEC32444C517}" destId="{3BAAEA81-E205-49B1-BA9E-3DDF35536B80}" srcOrd="2" destOrd="0" parTransId="{E6203CEF-9D67-46C2-BFD1-4B4DA4F31E98}" sibTransId="{BAA9B7AC-952B-44B9-B157-9C78BA499F44}"/>
    <dgm:cxn modelId="{F3283978-A311-42AB-93B1-3E251F96B45D}" type="presOf" srcId="{1A17381A-55F0-4252-8246-C3FEE507E685}" destId="{A03E94F8-54DE-4FE7-BBE3-E3828B38FCE4}" srcOrd="0" destOrd="2" presId="urn:microsoft.com/office/officeart/2005/8/layout/vList6"/>
    <dgm:cxn modelId="{6C9A8EAE-37BE-49AC-AC75-AD241CEAC16D}" srcId="{9B572B51-A4D1-4D16-856B-CEC32444C517}" destId="{29F01988-8075-4A48-835B-429DD88DEFC3}" srcOrd="1" destOrd="0" parTransId="{C314E2C6-8A5F-4C88-9DA3-03DC024D39BE}" sibTransId="{448D6286-36C7-4A24-80C6-449548F19CB1}"/>
    <dgm:cxn modelId="{F7C3F0C9-1A61-4DF1-AFDC-4F629ED0DCBB}" srcId="{43F108EC-BF7D-4880-A29B-176E41F5EAAD}" destId="{2B8BB4CD-E8C8-48E9-A354-F43034D0E368}" srcOrd="0" destOrd="0" parTransId="{528E2BE2-A9B1-4783-B115-678BEE8FD91A}" sibTransId="{DD03F650-D88E-422F-9579-1A57A5061266}"/>
    <dgm:cxn modelId="{9D15FA71-0BDB-4C5E-9C47-C9A8C265E8C6}" srcId="{43F108EC-BF7D-4880-A29B-176E41F5EAAD}" destId="{1A17381A-55F0-4252-8246-C3FEE507E685}" srcOrd="2" destOrd="0" parTransId="{86EC6EA1-4826-450F-B6F0-A277DA697A77}" sibTransId="{C824DAFA-0280-4A9D-B173-EEC22A2CE953}"/>
    <dgm:cxn modelId="{31CAF00E-1DC8-4D13-BC20-35D014CC4CCB}" type="presOf" srcId="{43F108EC-BF7D-4880-A29B-176E41F5EAAD}" destId="{741987B9-2CA1-41DA-875B-A94E59E3F548}" srcOrd="0" destOrd="0" presId="urn:microsoft.com/office/officeart/2005/8/layout/vList6"/>
    <dgm:cxn modelId="{4BD2ECE3-6D09-4C29-9D12-E8DBBE2D520F}" srcId="{9B572B51-A4D1-4D16-856B-CEC32444C517}" destId="{AB8604F8-C756-4A1F-A5A3-46E7D30D05B6}" srcOrd="0" destOrd="0" parTransId="{830D6A82-0A85-4208-A9C8-9E597CF85E2C}" sibTransId="{0EBE8472-D976-4F00-B5CA-6C26983F936E}"/>
    <dgm:cxn modelId="{86DEA700-813F-4480-9022-F08DCE9D5D6A}" type="presParOf" srcId="{25A3D135-4762-49C2-BC2F-895FF39B2A5E}" destId="{9B4DF22B-FEB0-45C6-BFAB-D10D2D82FF4F}" srcOrd="0" destOrd="0" presId="urn:microsoft.com/office/officeart/2005/8/layout/vList6"/>
    <dgm:cxn modelId="{55CD4765-C83A-4B25-9D02-C82F80FA2428}" type="presParOf" srcId="{9B4DF22B-FEB0-45C6-BFAB-D10D2D82FF4F}" destId="{249044CD-CF37-4534-8A35-1BC42116B98A}" srcOrd="0" destOrd="0" presId="urn:microsoft.com/office/officeart/2005/8/layout/vList6"/>
    <dgm:cxn modelId="{E6E295E0-9551-403E-8D06-91395A7EE092}" type="presParOf" srcId="{9B4DF22B-FEB0-45C6-BFAB-D10D2D82FF4F}" destId="{FC8380E3-8978-42AE-AEAA-8655B030D0BF}" srcOrd="1" destOrd="0" presId="urn:microsoft.com/office/officeart/2005/8/layout/vList6"/>
    <dgm:cxn modelId="{DA825B24-5342-41F7-A71B-CEFAAD970528}" type="presParOf" srcId="{25A3D135-4762-49C2-BC2F-895FF39B2A5E}" destId="{EF0B09F9-387C-4932-BEEF-00AF08731420}" srcOrd="1" destOrd="0" presId="urn:microsoft.com/office/officeart/2005/8/layout/vList6"/>
    <dgm:cxn modelId="{476D6C2C-1E67-45E4-BBDE-6BF6AA1F08F2}" type="presParOf" srcId="{25A3D135-4762-49C2-BC2F-895FF39B2A5E}" destId="{867404FD-9CF7-4993-B941-D4F90BE066A5}" srcOrd="2" destOrd="0" presId="urn:microsoft.com/office/officeart/2005/8/layout/vList6"/>
    <dgm:cxn modelId="{12B170AA-C11D-41D0-AF75-96BF074BAEF3}" type="presParOf" srcId="{867404FD-9CF7-4993-B941-D4F90BE066A5}" destId="{741987B9-2CA1-41DA-875B-A94E59E3F548}" srcOrd="0" destOrd="0" presId="urn:microsoft.com/office/officeart/2005/8/layout/vList6"/>
    <dgm:cxn modelId="{3D0A9A0B-9A06-4246-BC30-F9E54FEBCEF6}" type="presParOf" srcId="{867404FD-9CF7-4993-B941-D4F90BE066A5}" destId="{A03E94F8-54DE-4FE7-BBE3-E3828B38FCE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8380E3-8978-42AE-AEAA-8655B030D0BF}">
      <dsp:nvSpPr>
        <dsp:cNvPr id="0" name=""/>
        <dsp:cNvSpPr/>
      </dsp:nvSpPr>
      <dsp:spPr>
        <a:xfrm>
          <a:off x="3108325" y="516"/>
          <a:ext cx="4662487" cy="2015633"/>
        </a:xfrm>
        <a:prstGeom prst="rightArrow">
          <a:avLst>
            <a:gd name="adj1" fmla="val 75000"/>
            <a:gd name="adj2" fmla="val 50000"/>
          </a:avLst>
        </a:prstGeom>
        <a:solidFill>
          <a:srgbClr val="EAD0CE">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da-DK" sz="2000" kern="1200" dirty="0" smtClean="0"/>
            <a:t>Hvordan forandres praksis?</a:t>
          </a:r>
          <a:endParaRPr lang="da-DK" sz="2000" kern="1200" dirty="0"/>
        </a:p>
        <a:p>
          <a:pPr marL="228600" lvl="1" indent="-228600" algn="l" defTabSz="889000">
            <a:lnSpc>
              <a:spcPct val="90000"/>
            </a:lnSpc>
            <a:spcBef>
              <a:spcPct val="0"/>
            </a:spcBef>
            <a:spcAft>
              <a:spcPct val="15000"/>
            </a:spcAft>
            <a:buChar char="••"/>
          </a:pPr>
          <a:r>
            <a:rPr lang="da-DK" sz="2000" kern="1200" dirty="0" smtClean="0"/>
            <a:t>Hvordan dokumenteres og evalueres forandringsproces?</a:t>
          </a:r>
          <a:endParaRPr lang="da-DK" sz="2000" kern="1200" dirty="0"/>
        </a:p>
        <a:p>
          <a:pPr marL="228600" lvl="1" indent="-228600" algn="l" defTabSz="889000">
            <a:lnSpc>
              <a:spcPct val="90000"/>
            </a:lnSpc>
            <a:spcBef>
              <a:spcPct val="0"/>
            </a:spcBef>
            <a:spcAft>
              <a:spcPct val="15000"/>
            </a:spcAft>
            <a:buChar char="••"/>
          </a:pPr>
          <a:r>
            <a:rPr lang="da-DK" sz="2000" kern="1200" dirty="0" smtClean="0"/>
            <a:t>Hvordan forankres nye praksisformer efter projektets afslutning</a:t>
          </a:r>
          <a:r>
            <a:rPr lang="da-DK" sz="2400" kern="1200" dirty="0" smtClean="0"/>
            <a:t> </a:t>
          </a:r>
          <a:endParaRPr lang="da-DK" sz="2400" kern="1200" dirty="0"/>
        </a:p>
      </dsp:txBody>
      <dsp:txXfrm>
        <a:off x="3108325" y="252470"/>
        <a:ext cx="3906625" cy="1511725"/>
      </dsp:txXfrm>
    </dsp:sp>
    <dsp:sp modelId="{249044CD-CF37-4534-8A35-1BC42116B98A}">
      <dsp:nvSpPr>
        <dsp:cNvPr id="0" name=""/>
        <dsp:cNvSpPr/>
      </dsp:nvSpPr>
      <dsp:spPr>
        <a:xfrm>
          <a:off x="0" y="516"/>
          <a:ext cx="3108325" cy="2015633"/>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da-DK" sz="2800" b="1" kern="1200" dirty="0" smtClean="0"/>
            <a:t>Ny praksis</a:t>
          </a:r>
          <a:endParaRPr lang="da-DK" sz="2800" b="1" kern="1200" dirty="0"/>
        </a:p>
      </dsp:txBody>
      <dsp:txXfrm>
        <a:off x="98395" y="98911"/>
        <a:ext cx="2911535" cy="1818843"/>
      </dsp:txXfrm>
    </dsp:sp>
    <dsp:sp modelId="{A03E94F8-54DE-4FE7-BBE3-E3828B38FCE4}">
      <dsp:nvSpPr>
        <dsp:cNvPr id="0" name=""/>
        <dsp:cNvSpPr/>
      </dsp:nvSpPr>
      <dsp:spPr>
        <a:xfrm>
          <a:off x="3108325" y="2217713"/>
          <a:ext cx="4662487" cy="2015633"/>
        </a:xfrm>
        <a:prstGeom prst="rightArrow">
          <a:avLst>
            <a:gd name="adj1" fmla="val 75000"/>
            <a:gd name="adj2" fmla="val 50000"/>
          </a:avLst>
        </a:prstGeom>
        <a:solidFill>
          <a:srgbClr val="EAD0CE">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da-DK" sz="2000" kern="1200" dirty="0" smtClean="0"/>
            <a:t>Hvordan indsamles viden?</a:t>
          </a:r>
          <a:endParaRPr lang="da-DK" sz="2000" kern="1200" dirty="0"/>
        </a:p>
        <a:p>
          <a:pPr marL="228600" lvl="1" indent="-228600" algn="l" defTabSz="889000">
            <a:lnSpc>
              <a:spcPct val="90000"/>
            </a:lnSpc>
            <a:spcBef>
              <a:spcPct val="0"/>
            </a:spcBef>
            <a:spcAft>
              <a:spcPct val="15000"/>
            </a:spcAft>
            <a:buChar char="••"/>
          </a:pPr>
          <a:r>
            <a:rPr lang="da-DK" sz="2000" kern="1200" dirty="0" smtClean="0"/>
            <a:t>Hvordan analyseres viden?</a:t>
          </a:r>
          <a:endParaRPr lang="da-DK" sz="2000" kern="1200" dirty="0"/>
        </a:p>
        <a:p>
          <a:pPr marL="228600" lvl="1" indent="-228600" algn="l" defTabSz="889000">
            <a:lnSpc>
              <a:spcPct val="90000"/>
            </a:lnSpc>
            <a:spcBef>
              <a:spcPct val="0"/>
            </a:spcBef>
            <a:spcAft>
              <a:spcPct val="15000"/>
            </a:spcAft>
            <a:buChar char="••"/>
          </a:pPr>
          <a:r>
            <a:rPr lang="da-DK" sz="2000" kern="1200" dirty="0" smtClean="0"/>
            <a:t>Hvordan spredes viden – på skolen og til andre skoler?</a:t>
          </a:r>
          <a:endParaRPr lang="da-DK" sz="2000" kern="1200" dirty="0"/>
        </a:p>
      </dsp:txBody>
      <dsp:txXfrm>
        <a:off x="3108325" y="2469667"/>
        <a:ext cx="3906625" cy="1511725"/>
      </dsp:txXfrm>
    </dsp:sp>
    <dsp:sp modelId="{741987B9-2CA1-41DA-875B-A94E59E3F548}">
      <dsp:nvSpPr>
        <dsp:cNvPr id="0" name=""/>
        <dsp:cNvSpPr/>
      </dsp:nvSpPr>
      <dsp:spPr>
        <a:xfrm>
          <a:off x="0" y="2217713"/>
          <a:ext cx="3108325" cy="2015633"/>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da-DK" sz="2800" b="1" kern="1200" dirty="0" smtClean="0"/>
            <a:t>Ny viden</a:t>
          </a:r>
          <a:endParaRPr lang="da-DK" sz="2800" b="1" kern="1200" dirty="0"/>
        </a:p>
      </dsp:txBody>
      <dsp:txXfrm>
        <a:off x="98395" y="2316108"/>
        <a:ext cx="2911535" cy="181884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1" y="5"/>
            <a:ext cx="2944971" cy="4962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da-DK"/>
          </a:p>
        </p:txBody>
      </p:sp>
      <p:sp>
        <p:nvSpPr>
          <p:cNvPr id="145411" name="Rectangle 3"/>
          <p:cNvSpPr>
            <a:spLocks noGrp="1" noChangeArrowheads="1"/>
          </p:cNvSpPr>
          <p:nvPr>
            <p:ph type="dt" sz="quarter" idx="1"/>
          </p:nvPr>
        </p:nvSpPr>
        <p:spPr bwMode="auto">
          <a:xfrm>
            <a:off x="3851619" y="5"/>
            <a:ext cx="2944970" cy="4962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E9F81CAD-5947-4178-8F56-5AC33D3EB496}" type="datetimeFigureOut">
              <a:rPr lang="da-DK"/>
              <a:pPr>
                <a:defRPr/>
              </a:pPr>
              <a:t>30-08-2013</a:t>
            </a:fld>
            <a:endParaRPr lang="da-DK"/>
          </a:p>
        </p:txBody>
      </p:sp>
      <p:sp>
        <p:nvSpPr>
          <p:cNvPr id="145412" name="Rectangle 4"/>
          <p:cNvSpPr>
            <a:spLocks noGrp="1" noChangeArrowheads="1"/>
          </p:cNvSpPr>
          <p:nvPr>
            <p:ph type="ftr" sz="quarter" idx="2"/>
          </p:nvPr>
        </p:nvSpPr>
        <p:spPr bwMode="auto">
          <a:xfrm>
            <a:off x="1" y="9428066"/>
            <a:ext cx="2944971" cy="49621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da-DK"/>
          </a:p>
        </p:txBody>
      </p:sp>
      <p:sp>
        <p:nvSpPr>
          <p:cNvPr id="145413" name="Rectangle 5"/>
          <p:cNvSpPr>
            <a:spLocks noGrp="1" noChangeArrowheads="1"/>
          </p:cNvSpPr>
          <p:nvPr>
            <p:ph type="sldNum" sz="quarter" idx="3"/>
          </p:nvPr>
        </p:nvSpPr>
        <p:spPr bwMode="auto">
          <a:xfrm>
            <a:off x="3851619" y="9428066"/>
            <a:ext cx="2944970" cy="49621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DE9C67A-9CF3-4251-A32C-DE5DED7F0411}" type="slidenum">
              <a:rPr lang="da-DK"/>
              <a:pPr>
                <a:defRPr/>
              </a:pPr>
              <a:t>‹nr.›</a:t>
            </a:fld>
            <a:endParaRPr lang="da-DK"/>
          </a:p>
        </p:txBody>
      </p:sp>
    </p:spTree>
    <p:extLst>
      <p:ext uri="{BB962C8B-B14F-4D97-AF65-F5344CB8AC3E}">
        <p14:creationId xmlns:p14="http://schemas.microsoft.com/office/powerpoint/2010/main" val="2469188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 y="5"/>
            <a:ext cx="2944971" cy="496214"/>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lvl1pPr defTabSz="873125">
              <a:defRPr sz="1200">
                <a:latin typeface="Arial" charset="0"/>
              </a:defRPr>
            </a:lvl1pPr>
          </a:lstStyle>
          <a:p>
            <a:pPr>
              <a:defRPr/>
            </a:pPr>
            <a:endParaRPr lang="da-DK"/>
          </a:p>
        </p:txBody>
      </p:sp>
      <p:sp>
        <p:nvSpPr>
          <p:cNvPr id="30723" name="Rectangle 3"/>
          <p:cNvSpPr>
            <a:spLocks noGrp="1" noChangeArrowheads="1"/>
          </p:cNvSpPr>
          <p:nvPr>
            <p:ph type="dt" idx="1"/>
          </p:nvPr>
        </p:nvSpPr>
        <p:spPr bwMode="auto">
          <a:xfrm>
            <a:off x="3851619" y="5"/>
            <a:ext cx="2944970" cy="496214"/>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lvl1pPr algn="r" defTabSz="873125">
              <a:defRPr sz="1200">
                <a:latin typeface="Arial" charset="0"/>
              </a:defRPr>
            </a:lvl1pPr>
          </a:lstStyle>
          <a:p>
            <a:pPr>
              <a:defRPr/>
            </a:pPr>
            <a:endParaRPr lang="da-DK"/>
          </a:p>
        </p:txBody>
      </p:sp>
      <p:sp>
        <p:nvSpPr>
          <p:cNvPr id="1843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79442" y="4714034"/>
            <a:ext cx="5438792" cy="4468286"/>
          </a:xfrm>
          <a:prstGeom prst="rect">
            <a:avLst/>
          </a:prstGeom>
          <a:noFill/>
          <a:ln w="9525">
            <a:noFill/>
            <a:miter lim="800000"/>
            <a:headEnd/>
            <a:tailEnd/>
          </a:ln>
        </p:spPr>
        <p:txBody>
          <a:bodyPr vert="horz" wrap="square" lIns="94531" tIns="47266" rIns="94531" bIns="47266" numCol="1" anchor="t" anchorCtr="0" compatLnSpc="1">
            <a:prstTxWarp prst="textNoShape">
              <a:avLst/>
            </a:prstTxWarp>
          </a:bodyPr>
          <a:lstStyle/>
          <a:p>
            <a:pPr lvl="0"/>
            <a:r>
              <a:rPr lang="da-DK" noProof="0" smtClean="0"/>
              <a:t>Click to edit Master text styles</a:t>
            </a:r>
          </a:p>
          <a:p>
            <a:pPr lvl="1"/>
            <a:r>
              <a:rPr lang="da-DK" noProof="0" smtClean="0"/>
              <a:t>Second level</a:t>
            </a:r>
          </a:p>
          <a:p>
            <a:pPr lvl="2"/>
            <a:r>
              <a:rPr lang="da-DK" noProof="0" smtClean="0"/>
              <a:t>Third level</a:t>
            </a:r>
          </a:p>
          <a:p>
            <a:pPr lvl="3"/>
            <a:r>
              <a:rPr lang="da-DK" noProof="0" smtClean="0"/>
              <a:t>Fourth level</a:t>
            </a:r>
          </a:p>
          <a:p>
            <a:pPr lvl="4"/>
            <a:r>
              <a:rPr lang="da-DK" noProof="0" smtClean="0"/>
              <a:t>Fifth level</a:t>
            </a:r>
          </a:p>
        </p:txBody>
      </p:sp>
      <p:sp>
        <p:nvSpPr>
          <p:cNvPr id="30726" name="Rectangle 6"/>
          <p:cNvSpPr>
            <a:spLocks noGrp="1" noChangeArrowheads="1"/>
          </p:cNvSpPr>
          <p:nvPr>
            <p:ph type="ftr" sz="quarter" idx="4"/>
          </p:nvPr>
        </p:nvSpPr>
        <p:spPr bwMode="auto">
          <a:xfrm>
            <a:off x="1" y="9430427"/>
            <a:ext cx="2944971" cy="493850"/>
          </a:xfrm>
          <a:prstGeom prst="rect">
            <a:avLst/>
          </a:prstGeom>
          <a:noFill/>
          <a:ln w="9525">
            <a:noFill/>
            <a:miter lim="800000"/>
            <a:headEnd/>
            <a:tailEnd/>
          </a:ln>
        </p:spPr>
        <p:txBody>
          <a:bodyPr vert="horz" wrap="square" lIns="94531" tIns="47266" rIns="94531" bIns="47266" numCol="1" anchor="b" anchorCtr="0" compatLnSpc="1">
            <a:prstTxWarp prst="textNoShape">
              <a:avLst/>
            </a:prstTxWarp>
          </a:bodyPr>
          <a:lstStyle>
            <a:lvl1pPr defTabSz="873125">
              <a:defRPr sz="1200">
                <a:latin typeface="Arial" charset="0"/>
              </a:defRPr>
            </a:lvl1pPr>
          </a:lstStyle>
          <a:p>
            <a:pPr>
              <a:defRPr/>
            </a:pPr>
            <a:endParaRPr lang="da-DK"/>
          </a:p>
        </p:txBody>
      </p:sp>
      <p:sp>
        <p:nvSpPr>
          <p:cNvPr id="30727" name="Rectangle 7"/>
          <p:cNvSpPr>
            <a:spLocks noGrp="1" noChangeArrowheads="1"/>
          </p:cNvSpPr>
          <p:nvPr>
            <p:ph type="sldNum" sz="quarter" idx="5"/>
          </p:nvPr>
        </p:nvSpPr>
        <p:spPr bwMode="auto">
          <a:xfrm>
            <a:off x="3851619" y="9430427"/>
            <a:ext cx="2944970" cy="493850"/>
          </a:xfrm>
          <a:prstGeom prst="rect">
            <a:avLst/>
          </a:prstGeom>
          <a:noFill/>
          <a:ln w="9525">
            <a:noFill/>
            <a:miter lim="800000"/>
            <a:headEnd/>
            <a:tailEnd/>
          </a:ln>
        </p:spPr>
        <p:txBody>
          <a:bodyPr vert="horz" wrap="square" lIns="94531" tIns="47266" rIns="94531" bIns="47266" numCol="1" anchor="b" anchorCtr="0" compatLnSpc="1">
            <a:prstTxWarp prst="textNoShape">
              <a:avLst/>
            </a:prstTxWarp>
          </a:bodyPr>
          <a:lstStyle>
            <a:lvl1pPr algn="r" defTabSz="873125">
              <a:defRPr sz="1200">
                <a:latin typeface="Arial" charset="0"/>
              </a:defRPr>
            </a:lvl1pPr>
          </a:lstStyle>
          <a:p>
            <a:pPr>
              <a:defRPr/>
            </a:pPr>
            <a:fld id="{1F1A04E5-828D-4239-A6AA-680835A35BC9}" type="slidenum">
              <a:rPr lang="da-DK"/>
              <a:pPr>
                <a:defRPr/>
              </a:pPr>
              <a:t>‹nr.›</a:t>
            </a:fld>
            <a:endParaRPr lang="da-DK"/>
          </a:p>
        </p:txBody>
      </p:sp>
    </p:spTree>
    <p:extLst>
      <p:ext uri="{BB962C8B-B14F-4D97-AF65-F5344CB8AC3E}">
        <p14:creationId xmlns:p14="http://schemas.microsoft.com/office/powerpoint/2010/main" val="1855027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3A99F99-3DCF-4097-860A-3959AD165A70}" type="slidenum">
              <a:rPr lang="da-DK"/>
              <a:pPr/>
              <a:t>1</a:t>
            </a:fld>
            <a:endParaRPr lang="da-DK" dirty="0"/>
          </a:p>
        </p:txBody>
      </p:sp>
      <p:sp>
        <p:nvSpPr>
          <p:cNvPr id="16387" name="Rectangle 2"/>
          <p:cNvSpPr>
            <a:spLocks noGrp="1" noRot="1" noChangeAspect="1" noChangeArrowheads="1" noTextEdit="1"/>
          </p:cNvSpPr>
          <p:nvPr>
            <p:ph type="sldImg"/>
          </p:nvPr>
        </p:nvSpPr>
        <p:spPr>
          <a:xfrm>
            <a:off x="919163" y="744538"/>
            <a:ext cx="4962525" cy="3722687"/>
          </a:xfrm>
          <a:ln/>
        </p:spPr>
      </p:sp>
      <p:sp>
        <p:nvSpPr>
          <p:cNvPr id="16388" name="Rectangle 3"/>
          <p:cNvSpPr>
            <a:spLocks noGrp="1" noChangeArrowheads="1"/>
          </p:cNvSpPr>
          <p:nvPr>
            <p:ph type="body" idx="1"/>
          </p:nvPr>
        </p:nvSpPr>
        <p:spPr>
          <a:xfrm>
            <a:off x="679987" y="4715152"/>
            <a:ext cx="5437709" cy="4466987"/>
          </a:xfrm>
          <a:noFill/>
          <a:ln/>
        </p:spPr>
        <p:txBody>
          <a:bodyPr/>
          <a:lstStyle/>
          <a:p>
            <a:r>
              <a:rPr lang="da-DK" i="0" baseline="0" dirty="0" smtClean="0"/>
              <a:t>Tak for invitation.</a:t>
            </a:r>
          </a:p>
          <a:p>
            <a:r>
              <a:rPr lang="da-DK" i="0" baseline="0" dirty="0" smtClean="0"/>
              <a:t>Fantastisk ide med et VIA lab – en fælles </a:t>
            </a:r>
            <a:r>
              <a:rPr lang="da-DK" i="0" baseline="0" dirty="0" err="1" smtClean="0"/>
              <a:t>laboratorie</a:t>
            </a:r>
            <a:r>
              <a:rPr lang="da-DK" i="0" baseline="0" dirty="0" smtClean="0"/>
              <a:t> dag – udvikle nye ideer til undervisning, belønne det bedste.</a:t>
            </a:r>
          </a:p>
          <a:p>
            <a:r>
              <a:rPr lang="da-DK" i="0" baseline="0" dirty="0" smtClean="0"/>
              <a:t>Inddrage ny viden.</a:t>
            </a:r>
          </a:p>
          <a:p>
            <a:r>
              <a:rPr lang="da-DK" i="0" baseline="0" dirty="0" smtClean="0"/>
              <a:t>Jeg er her hele dagen</a:t>
            </a:r>
          </a:p>
          <a:p>
            <a:endParaRPr lang="da-DK" i="0" baseline="0" dirty="0" smtClean="0"/>
          </a:p>
          <a:p>
            <a:r>
              <a:rPr lang="da-DK" i="0" baseline="0" dirty="0" smtClean="0"/>
              <a:t>Og vigtig viden er: Hvordan ser unge i dag på videregående uddannelse? Hvad er deres tilgange, når de skal vælge og gennemføre uddannelse?</a:t>
            </a:r>
          </a:p>
          <a:p>
            <a:endParaRPr lang="da-DK" i="0" baseline="0" dirty="0" smtClean="0"/>
          </a:p>
          <a:p>
            <a:r>
              <a:rPr lang="da-DK" i="0" baseline="0" dirty="0" smtClean="0"/>
              <a:t>Forskning: tværgående blik på unges tilgange i hele det videregående uddannelsessystem – både KVU, MVU og LVU</a:t>
            </a:r>
          </a:p>
          <a:p>
            <a:r>
              <a:rPr lang="da-DK" i="0" baseline="0" dirty="0" smtClean="0"/>
              <a:t>Væsentlige ændringer i gang</a:t>
            </a:r>
          </a:p>
          <a:p>
            <a:r>
              <a:rPr lang="da-DK" i="0" baseline="0" dirty="0" smtClean="0"/>
              <a:t>CeFu har lavet undersøgelser, der viser tendenser – i forhold til hele det videregående uddannelsessystem, og det er dem, jeg vil tage afsæt i :</a:t>
            </a:r>
          </a:p>
          <a:p>
            <a:r>
              <a:rPr lang="da-DK" i="0" baseline="0" dirty="0" smtClean="0"/>
              <a:t>* Hvor blev drenge af? Køn og uddannelsesvalg efter </a:t>
            </a:r>
            <a:r>
              <a:rPr lang="da-DK" i="0" baseline="0" dirty="0" err="1" smtClean="0"/>
              <a:t>gym</a:t>
            </a:r>
            <a:r>
              <a:rPr lang="da-DK" i="0" baseline="0" dirty="0" smtClean="0"/>
              <a:t> (2011)– herunder fokusinterview med 40 unge om valg og erfaring med videregående uddannelser, både nogle der gik på uddannelser, nogle der var faldet fra og nogle, der ikke var påbegyndt videregående uddannelse.</a:t>
            </a:r>
          </a:p>
          <a:p>
            <a:endParaRPr lang="da-DK" i="0" baseline="0" dirty="0" smtClean="0"/>
          </a:p>
        </p:txBody>
      </p:sp>
    </p:spTree>
    <p:extLst>
      <p:ext uri="{BB962C8B-B14F-4D97-AF65-F5344CB8AC3E}">
        <p14:creationId xmlns:p14="http://schemas.microsoft.com/office/powerpoint/2010/main" val="1277334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950565" y="642839"/>
            <a:ext cx="4962525" cy="3722687"/>
          </a:xfrm>
        </p:spPr>
      </p:sp>
      <p:sp>
        <p:nvSpPr>
          <p:cNvPr id="3" name="Pladsholder til noter 2"/>
          <p:cNvSpPr>
            <a:spLocks noGrp="1"/>
          </p:cNvSpPr>
          <p:nvPr>
            <p:ph type="body" idx="1"/>
          </p:nvPr>
        </p:nvSpPr>
        <p:spPr/>
        <p:txBody>
          <a:bodyPr/>
          <a:lstStyle/>
          <a:p>
            <a:r>
              <a:rPr lang="da-DK" dirty="0" smtClean="0"/>
              <a:t>Andet materiale kodes på samme måde (fx observationer, mødereferater).</a:t>
            </a:r>
            <a:endParaRPr lang="da-DK" dirty="0"/>
          </a:p>
        </p:txBody>
      </p:sp>
      <p:sp>
        <p:nvSpPr>
          <p:cNvPr id="4" name="Pladsholder til diasnummer 3"/>
          <p:cNvSpPr>
            <a:spLocks noGrp="1"/>
          </p:cNvSpPr>
          <p:nvPr>
            <p:ph type="sldNum" sz="quarter" idx="10"/>
          </p:nvPr>
        </p:nvSpPr>
        <p:spPr/>
        <p:txBody>
          <a:bodyPr/>
          <a:lstStyle/>
          <a:p>
            <a:pPr>
              <a:defRPr/>
            </a:pPr>
            <a:fld id="{1F1A04E5-828D-4239-A6AA-680835A35BC9}" type="slidenum">
              <a:rPr lang="da-DK" smtClean="0"/>
              <a:pPr>
                <a:defRPr/>
              </a:pPr>
              <a:t>12</a:t>
            </a:fld>
            <a:endParaRPr lang="da-DK"/>
          </a:p>
        </p:txBody>
      </p:sp>
    </p:spTree>
    <p:extLst>
      <p:ext uri="{BB962C8B-B14F-4D97-AF65-F5344CB8AC3E}">
        <p14:creationId xmlns:p14="http://schemas.microsoft.com/office/powerpoint/2010/main" val="2689003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2253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da-DK" smtClean="0">
              <a:latin typeface="Times New Roman" panose="02020603050405020304" pitchFamily="18" charset="0"/>
            </a:endParaRPr>
          </a:p>
        </p:txBody>
      </p:sp>
      <p:sp>
        <p:nvSpPr>
          <p:cNvPr id="22532" name="Pladsholder til diasnumm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723900" algn="l"/>
                <a:tab pos="1447800" algn="l"/>
                <a:tab pos="2171700" algn="l"/>
                <a:tab pos="2895600" algn="l"/>
              </a:tabLst>
              <a:defRPr sz="2400">
                <a:solidFill>
                  <a:schemeClr val="bg1"/>
                </a:solidFill>
                <a:latin typeface="Times New Roman" panose="02020603050405020304" pitchFamily="18" charset="0"/>
                <a:ea typeface="MS PGothic" panose="020B0600070205080204" pitchFamily="34" charset="-128"/>
              </a:defRPr>
            </a:lvl9pPr>
          </a:lstStyle>
          <a:p>
            <a:pPr eaLnBrk="1" hangingPunct="1"/>
            <a:fld id="{E3CFB203-AE68-4C0B-8248-A7C1A242560F}" type="slidenum">
              <a:rPr lang="da-DK" sz="1200">
                <a:solidFill>
                  <a:srgbClr val="000000"/>
                </a:solidFill>
                <a:latin typeface="Arial" panose="020B0604020202020204" pitchFamily="34" charset="0"/>
              </a:rPr>
              <a:pPr eaLnBrk="1" hangingPunct="1"/>
              <a:t>17</a:t>
            </a:fld>
            <a:endParaRPr lang="da-DK" sz="1200">
              <a:solidFill>
                <a:srgbClr val="000000"/>
              </a:solidFill>
              <a:latin typeface="Arial" panose="020B0604020202020204" pitchFamily="34" charset="0"/>
            </a:endParaRPr>
          </a:p>
        </p:txBody>
      </p:sp>
    </p:spTree>
    <p:extLst>
      <p:ext uri="{BB962C8B-B14F-4D97-AF65-F5344CB8AC3E}">
        <p14:creationId xmlns:p14="http://schemas.microsoft.com/office/powerpoint/2010/main" val="1938458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Møde for projektkoordinatorer .</a:t>
            </a:r>
          </a:p>
          <a:p>
            <a:r>
              <a:rPr lang="da-DK" dirty="0" smtClean="0"/>
              <a:t>Understøtte jer, der har det primære ansvar for at koordinere og gennemføre projekterne  - både i forhold til at få planlagt og gennemført </a:t>
            </a:r>
            <a:r>
              <a:rPr lang="da-DK" dirty="0" err="1" smtClean="0"/>
              <a:t>duviklingstiltag</a:t>
            </a:r>
            <a:endParaRPr lang="da-DK" dirty="0" smtClean="0"/>
          </a:p>
          <a:p>
            <a:r>
              <a:rPr lang="da-DK" dirty="0" smtClean="0"/>
              <a:t>Gruppearbejde i sparringsklynger – Slagelse sammen med </a:t>
            </a:r>
            <a:r>
              <a:rPr lang="da-DK" dirty="0" err="1" smtClean="0"/>
              <a:t>m.ercantec</a:t>
            </a:r>
            <a:r>
              <a:rPr lang="da-DK" dirty="0" smtClean="0"/>
              <a:t> og Sønderborg</a:t>
            </a:r>
            <a:endParaRPr lang="da-DK" dirty="0"/>
          </a:p>
        </p:txBody>
      </p:sp>
      <p:sp>
        <p:nvSpPr>
          <p:cNvPr id="4" name="Pladsholder til diasnummer 3"/>
          <p:cNvSpPr>
            <a:spLocks noGrp="1"/>
          </p:cNvSpPr>
          <p:nvPr>
            <p:ph type="sldNum" sz="quarter" idx="10"/>
          </p:nvPr>
        </p:nvSpPr>
        <p:spPr/>
        <p:txBody>
          <a:bodyPr/>
          <a:lstStyle/>
          <a:p>
            <a:pPr>
              <a:defRPr/>
            </a:pPr>
            <a:fld id="{1F1A04E5-828D-4239-A6AA-680835A35BC9}" type="slidenum">
              <a:rPr lang="da-DK" smtClean="0"/>
              <a:pPr>
                <a:defRPr/>
              </a:pPr>
              <a:t>2</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Fokusere problemfelt – mange</a:t>
            </a:r>
            <a:r>
              <a:rPr lang="da-DK" baseline="0" dirty="0" smtClean="0"/>
              <a:t> ting i gang.</a:t>
            </a:r>
          </a:p>
          <a:p>
            <a:r>
              <a:rPr lang="da-DK" baseline="0" dirty="0" smtClean="0"/>
              <a:t>Fokus på </a:t>
            </a:r>
            <a:r>
              <a:rPr lang="da-DK" baseline="0" dirty="0" err="1" smtClean="0"/>
              <a:t>forandreing</a:t>
            </a:r>
            <a:r>
              <a:rPr lang="da-DK" baseline="0" dirty="0" smtClean="0"/>
              <a:t>: Hvad er det for en forandring, projektet sigter mod </a:t>
            </a:r>
            <a:endParaRPr lang="da-DK" dirty="0"/>
          </a:p>
        </p:txBody>
      </p:sp>
      <p:sp>
        <p:nvSpPr>
          <p:cNvPr id="4" name="Pladsholder til slidenummer 3"/>
          <p:cNvSpPr>
            <a:spLocks noGrp="1"/>
          </p:cNvSpPr>
          <p:nvPr>
            <p:ph type="sldNum" sz="quarter" idx="10"/>
          </p:nvPr>
        </p:nvSpPr>
        <p:spPr/>
        <p:txBody>
          <a:bodyPr/>
          <a:lstStyle/>
          <a:p>
            <a:pPr>
              <a:defRPr/>
            </a:pPr>
            <a:fld id="{1F1A04E5-828D-4239-A6AA-680835A35BC9}" type="slidenum">
              <a:rPr lang="da-DK" smtClean="0"/>
              <a:pPr>
                <a:defRPr/>
              </a:pPr>
              <a:t>3</a:t>
            </a:fld>
            <a:endParaRPr lang="da-DK"/>
          </a:p>
        </p:txBody>
      </p:sp>
    </p:spTree>
    <p:extLst>
      <p:ext uri="{BB962C8B-B14F-4D97-AF65-F5344CB8AC3E}">
        <p14:creationId xmlns:p14="http://schemas.microsoft.com/office/powerpoint/2010/main" val="1911087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Gensidig forbindelse mellem ny praksis og ny viden.</a:t>
            </a:r>
          </a:p>
          <a:p>
            <a:endParaRPr lang="da-DK" dirty="0" smtClean="0"/>
          </a:p>
          <a:p>
            <a:r>
              <a:rPr lang="da-DK" dirty="0" smtClean="0"/>
              <a:t>Forsknings</a:t>
            </a:r>
            <a:r>
              <a:rPr lang="da-DK" baseline="0" dirty="0" smtClean="0"/>
              <a:t> og netværksprojektet har primært fokus på ny viden – det er det rapporten, både skolernes og den fælles, skal konkluderer på.</a:t>
            </a:r>
          </a:p>
          <a:p>
            <a:r>
              <a:rPr lang="da-DK" baseline="0" dirty="0" smtClean="0"/>
              <a:t>Men det er udviklingsprojekter, det at der udvikles ny praksis, der skal give den nye viden.</a:t>
            </a:r>
          </a:p>
          <a:p>
            <a:r>
              <a:rPr lang="da-DK" dirty="0" smtClean="0"/>
              <a:t>Derfor er håndteringen</a:t>
            </a:r>
            <a:r>
              <a:rPr lang="da-DK" baseline="0" dirty="0" smtClean="0"/>
              <a:t> af de øverste spørgsmål hele tiden en forudsætning for at vi kan udvikle ny viden.</a:t>
            </a:r>
          </a:p>
          <a:p>
            <a:r>
              <a:rPr lang="da-DK" dirty="0" smtClean="0"/>
              <a:t>Samtidig</a:t>
            </a:r>
            <a:r>
              <a:rPr lang="da-DK" baseline="0" dirty="0" smtClean="0"/>
              <a:t> kan indsamlingen</a:t>
            </a:r>
            <a:r>
              <a:rPr lang="da-DK" dirty="0" smtClean="0"/>
              <a:t> af ny viden også inspirere til ny praksis – både på de deltagende skoler og på andre skoler.</a:t>
            </a:r>
            <a:endParaRPr lang="da-DK" dirty="0"/>
          </a:p>
        </p:txBody>
      </p:sp>
      <p:sp>
        <p:nvSpPr>
          <p:cNvPr id="4" name="Pladsholder til slidenummer 3"/>
          <p:cNvSpPr>
            <a:spLocks noGrp="1"/>
          </p:cNvSpPr>
          <p:nvPr>
            <p:ph type="sldNum" sz="quarter" idx="10"/>
          </p:nvPr>
        </p:nvSpPr>
        <p:spPr/>
        <p:txBody>
          <a:bodyPr/>
          <a:lstStyle/>
          <a:p>
            <a:pPr>
              <a:defRPr/>
            </a:pPr>
            <a:fld id="{1F1A04E5-828D-4239-A6AA-680835A35BC9}" type="slidenum">
              <a:rPr lang="da-DK" smtClean="0"/>
              <a:pPr>
                <a:defRPr/>
              </a:pPr>
              <a:t>4</a:t>
            </a:fld>
            <a:endParaRPr lang="da-DK"/>
          </a:p>
        </p:txBody>
      </p:sp>
    </p:spTree>
    <p:extLst>
      <p:ext uri="{BB962C8B-B14F-4D97-AF65-F5344CB8AC3E}">
        <p14:creationId xmlns:p14="http://schemas.microsoft.com/office/powerpoint/2010/main" val="225143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Det er et kulturprojekt – det vi undersøger er de kulturelle betingelser </a:t>
            </a:r>
          </a:p>
          <a:p>
            <a:r>
              <a:rPr lang="da-DK" dirty="0" smtClean="0"/>
              <a:t>Stikord om hvad kulturelle betingelser er</a:t>
            </a:r>
          </a:p>
          <a:p>
            <a:endParaRPr lang="da-DK" dirty="0"/>
          </a:p>
          <a:p>
            <a:r>
              <a:rPr lang="da-DK" dirty="0" smtClean="0"/>
              <a:t>Er slide for kompleks?</a:t>
            </a:r>
            <a:endParaRPr lang="da-DK" dirty="0"/>
          </a:p>
        </p:txBody>
      </p:sp>
      <p:sp>
        <p:nvSpPr>
          <p:cNvPr id="4" name="Pladsholder til slidenummer 3"/>
          <p:cNvSpPr>
            <a:spLocks noGrp="1"/>
          </p:cNvSpPr>
          <p:nvPr>
            <p:ph type="sldNum" sz="quarter" idx="10"/>
          </p:nvPr>
        </p:nvSpPr>
        <p:spPr/>
        <p:txBody>
          <a:bodyPr/>
          <a:lstStyle/>
          <a:p>
            <a:pPr>
              <a:defRPr/>
            </a:pPr>
            <a:fld id="{1F1A04E5-828D-4239-A6AA-680835A35BC9}" type="slidenum">
              <a:rPr lang="da-DK" smtClean="0"/>
              <a:pPr>
                <a:defRPr/>
              </a:pPr>
              <a:t>5</a:t>
            </a:fld>
            <a:endParaRPr lang="da-DK"/>
          </a:p>
        </p:txBody>
      </p:sp>
    </p:spTree>
    <p:extLst>
      <p:ext uri="{BB962C8B-B14F-4D97-AF65-F5344CB8AC3E}">
        <p14:creationId xmlns:p14="http://schemas.microsoft.com/office/powerpoint/2010/main" val="516603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fontScale="92500"/>
          </a:bodyPr>
          <a:lstStyle/>
          <a:p>
            <a:r>
              <a:rPr lang="da-DK" dirty="0" smtClean="0"/>
              <a:t>Forsker</a:t>
            </a:r>
            <a:r>
              <a:rPr lang="da-DK" baseline="0" dirty="0" smtClean="0"/>
              <a:t> i egen praksis handler om at bruge forskningens metoder til at få ny viden om </a:t>
            </a:r>
          </a:p>
          <a:p>
            <a:r>
              <a:rPr lang="da-DK" baseline="0" dirty="0" smtClean="0"/>
              <a:t>Antropologien handler traditionelt om at undersøge fremmede kulturer ved at tage ophold i dem i kortere eller længere tid. Netop fordi antropologen er udefra kommen, kan han få øje på mønstre og sammenhænge, som medlemmerne af kulturen ikke selv kan få øje på, fordi de opfatter dem som selvfølgelige.</a:t>
            </a:r>
          </a:p>
          <a:p>
            <a:r>
              <a:rPr lang="da-DK" baseline="0" dirty="0" smtClean="0"/>
              <a:t>Vi har alle selvfølgelige praksisser i form af rutiner og standard procedurer, som vi ikke stiller spørgsmålstegn ved!</a:t>
            </a:r>
          </a:p>
          <a:p>
            <a:endParaRPr lang="da-DK" baseline="0" dirty="0" smtClean="0"/>
          </a:p>
          <a:p>
            <a:r>
              <a:rPr lang="da-DK" baseline="0" dirty="0" smtClean="0"/>
              <a:t>Et vigtigt sigte med projektet er at bruge antropologen metoder til at undersøge den pædagogiske praksis og dagligdag, der er på jeres ungdomsuddannelser og den betydning køn og kønsforskelle har.</a:t>
            </a:r>
          </a:p>
          <a:p>
            <a:r>
              <a:rPr lang="da-DK" baseline="0" dirty="0" smtClean="0"/>
              <a:t>Det at forstå køns betydning lider ofte under, at det enten bliver stereotypt (sådan er drenge og piger) eller også er noget vi slet ikke tænker (gud ja – det kun drenge, der sidder på bagerst række).</a:t>
            </a:r>
          </a:p>
          <a:p>
            <a:endParaRPr lang="da-DK" baseline="0" dirty="0" smtClean="0"/>
          </a:p>
          <a:p>
            <a:r>
              <a:rPr lang="da-DK" baseline="0" dirty="0" smtClean="0"/>
              <a:t>Mange af de betydninger, der gør sig gældende i vores egen kultur, virker som indlysende og selvfølgelige.</a:t>
            </a:r>
          </a:p>
          <a:p>
            <a:r>
              <a:rPr lang="da-DK" baseline="0" dirty="0" smtClean="0"/>
              <a:t>Vi tænker slet ikke over, at det er sådan eller over at det kunne være anderledes.</a:t>
            </a:r>
          </a:p>
          <a:p>
            <a:endParaRPr lang="da-DK" baseline="0" dirty="0" smtClean="0"/>
          </a:p>
          <a:p>
            <a:r>
              <a:rPr lang="da-DK" baseline="0" dirty="0" smtClean="0"/>
              <a:t>Derfor er der brug for ’et antropologisk blik’ – både for at forstå køns betydning, hvad der sker i jeres praksis og dermed også få øje på nye udviklingsmuligheder.</a:t>
            </a:r>
          </a:p>
          <a:p>
            <a:endParaRPr lang="da-DK" dirty="0"/>
          </a:p>
        </p:txBody>
      </p:sp>
      <p:sp>
        <p:nvSpPr>
          <p:cNvPr id="4" name="Pladsholder til diasnummer 3"/>
          <p:cNvSpPr>
            <a:spLocks noGrp="1"/>
          </p:cNvSpPr>
          <p:nvPr>
            <p:ph type="sldNum" sz="quarter" idx="10"/>
          </p:nvPr>
        </p:nvSpPr>
        <p:spPr/>
        <p:txBody>
          <a:bodyPr/>
          <a:lstStyle/>
          <a:p>
            <a:pPr>
              <a:defRPr/>
            </a:pPr>
            <a:fld id="{1F1A04E5-828D-4239-A6AA-680835A35BC9}" type="slidenum">
              <a:rPr lang="da-DK" smtClean="0"/>
              <a:pPr>
                <a:defRPr/>
              </a:pPr>
              <a:t>7</a:t>
            </a:fld>
            <a:endParaRPr lang="da-DK"/>
          </a:p>
        </p:txBody>
      </p:sp>
    </p:spTree>
    <p:extLst>
      <p:ext uri="{BB962C8B-B14F-4D97-AF65-F5344CB8AC3E}">
        <p14:creationId xmlns:p14="http://schemas.microsoft.com/office/powerpoint/2010/main" val="2605411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950913" y="787400"/>
            <a:ext cx="4962525" cy="3722688"/>
          </a:xfrm>
        </p:spPr>
      </p:sp>
      <p:sp>
        <p:nvSpPr>
          <p:cNvPr id="3" name="Pladsholder til noter 2"/>
          <p:cNvSpPr>
            <a:spLocks noGrp="1"/>
          </p:cNvSpPr>
          <p:nvPr>
            <p:ph type="body" idx="1"/>
          </p:nvPr>
        </p:nvSpPr>
        <p:spPr/>
        <p:txBody>
          <a:bodyPr/>
          <a:lstStyle/>
          <a:p>
            <a:r>
              <a:rPr lang="da-DK" sz="1050" dirty="0" smtClean="0"/>
              <a:t>Fokusgruppeinterview trækkes frem, fordi den netop er en meget egnet metode til at undersøge kulturer – og hvordan kulturel mening konstrueres socialt.</a:t>
            </a:r>
          </a:p>
          <a:p>
            <a:r>
              <a:rPr lang="da-DK" sz="1050" dirty="0" smtClean="0"/>
              <a:t>Mening således ikke kun noget der kan tilbageføres til den enkelte elev – den må også ses i sammenhæng med hvad det er for en kultur, den enkelte indgår i og hvad der gøres meningsfuldt her.</a:t>
            </a:r>
          </a:p>
          <a:p>
            <a:r>
              <a:rPr lang="da-DK" sz="1050" dirty="0" smtClean="0"/>
              <a:t>Fx hvad der er ‘en god elev’ (er det én der er velforberedt eller mest selvstændig i diskussioner?).</a:t>
            </a:r>
          </a:p>
          <a:p>
            <a:r>
              <a:rPr lang="da-DK" sz="1050" dirty="0" smtClean="0"/>
              <a:t>Det er ikke kun noget den enkelte selv konstrueres, men noget som elever, lærere og skolens kultur tilsammen er med til at skabe – og som hele tiden skabes i det samspil, der foregår i hverdagen.</a:t>
            </a:r>
          </a:p>
          <a:p>
            <a:r>
              <a:rPr lang="da-DK" sz="1050" dirty="0" smtClean="0"/>
              <a:t>Hvis man ønsker eleverne skal være mere aktive i diskussionerne, så kan det være man skal arbejde med kulturen i klassen.</a:t>
            </a:r>
          </a:p>
          <a:p>
            <a:endParaRPr lang="da-DK" sz="1050" dirty="0"/>
          </a:p>
          <a:p>
            <a:r>
              <a:rPr lang="da-DK" sz="1050" dirty="0" smtClean="0"/>
              <a:t>Metoden bygger på antagelse om ‘</a:t>
            </a:r>
            <a:r>
              <a:rPr lang="da-DK" sz="1050" dirty="0" err="1" smtClean="0"/>
              <a:t>paralelitet</a:t>
            </a:r>
            <a:r>
              <a:rPr lang="da-DK" sz="1050" dirty="0" smtClean="0"/>
              <a:t>’ – mellem det der diskuteres i fokusgruppe og så de kulturelle diskurser og logikker, som deltagerne trækker på, når de skal begrunde deres handlinger og holdninger.</a:t>
            </a:r>
            <a:endParaRPr lang="da-DK" sz="1050" dirty="0"/>
          </a:p>
          <a:p>
            <a:endParaRPr lang="da-DK" sz="1050" dirty="0" smtClean="0"/>
          </a:p>
          <a:p>
            <a:r>
              <a:rPr lang="da-DK" sz="1050" dirty="0" smtClean="0"/>
              <a:t>Både i opstart – for at finde ud af hvad det er for ‘mønstre’ og logikker, der gør sig gældende og som udviklingsprojektet skal forholde sig til (og forsøge ændre gennemændret praksis). Samt holdninger og begrundelser efter udviklingsprojektet – bruges evaluerende, til at undersøge hvad eleverne har fået ud af det.</a:t>
            </a:r>
            <a:endParaRPr lang="da-DK" sz="1050" dirty="0"/>
          </a:p>
        </p:txBody>
      </p:sp>
      <p:sp>
        <p:nvSpPr>
          <p:cNvPr id="4" name="Pladsholder til diasnummer 3"/>
          <p:cNvSpPr>
            <a:spLocks noGrp="1"/>
          </p:cNvSpPr>
          <p:nvPr>
            <p:ph type="sldNum" sz="quarter" idx="10"/>
          </p:nvPr>
        </p:nvSpPr>
        <p:spPr/>
        <p:txBody>
          <a:bodyPr/>
          <a:lstStyle/>
          <a:p>
            <a:pPr>
              <a:defRPr/>
            </a:pPr>
            <a:fld id="{1F1A04E5-828D-4239-A6AA-680835A35BC9}" type="slidenum">
              <a:rPr lang="da-DK" smtClean="0"/>
              <a:pPr>
                <a:defRPr/>
              </a:pPr>
              <a:t>9</a:t>
            </a:fld>
            <a:endParaRPr lang="da-DK"/>
          </a:p>
        </p:txBody>
      </p:sp>
    </p:spTree>
    <p:extLst>
      <p:ext uri="{BB962C8B-B14F-4D97-AF65-F5344CB8AC3E}">
        <p14:creationId xmlns:p14="http://schemas.microsoft.com/office/powerpoint/2010/main" val="2696927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Ved interview af elever er </a:t>
            </a:r>
            <a:r>
              <a:rPr lang="da-DK" dirty="0" err="1" smtClean="0"/>
              <a:t>moderator</a:t>
            </a:r>
            <a:r>
              <a:rPr lang="da-DK" dirty="0" smtClean="0"/>
              <a:t> ikke automatisk neutral – </a:t>
            </a:r>
          </a:p>
          <a:p>
            <a:r>
              <a:rPr lang="da-DK" dirty="0" smtClean="0"/>
              <a:t>Minder mere om undervisningsevaluering.</a:t>
            </a:r>
          </a:p>
          <a:p>
            <a:endParaRPr lang="da-DK" dirty="0"/>
          </a:p>
          <a:p>
            <a:r>
              <a:rPr lang="da-DK" dirty="0"/>
              <a:t>Mulig håndtering: Italesætte position (når jeg spørger, så er det ikke som jeres lærer, men fordi jeg oprigtig gerne vil vide hvordan I har oplevet det</a:t>
            </a:r>
          </a:p>
          <a:p>
            <a:endParaRPr lang="da-DK" dirty="0"/>
          </a:p>
        </p:txBody>
      </p:sp>
      <p:sp>
        <p:nvSpPr>
          <p:cNvPr id="4" name="Pladsholder til diasnummer 3"/>
          <p:cNvSpPr>
            <a:spLocks noGrp="1"/>
          </p:cNvSpPr>
          <p:nvPr>
            <p:ph type="sldNum" sz="quarter" idx="10"/>
          </p:nvPr>
        </p:nvSpPr>
        <p:spPr/>
        <p:txBody>
          <a:bodyPr/>
          <a:lstStyle/>
          <a:p>
            <a:pPr>
              <a:defRPr/>
            </a:pPr>
            <a:fld id="{1F1A04E5-828D-4239-A6AA-680835A35BC9}" type="slidenum">
              <a:rPr lang="da-DK" smtClean="0"/>
              <a:pPr>
                <a:defRPr/>
              </a:pPr>
              <a:t>10</a:t>
            </a:fld>
            <a:endParaRPr lang="da-DK"/>
          </a:p>
        </p:txBody>
      </p:sp>
    </p:spTree>
    <p:extLst>
      <p:ext uri="{BB962C8B-B14F-4D97-AF65-F5344CB8AC3E}">
        <p14:creationId xmlns:p14="http://schemas.microsoft.com/office/powerpoint/2010/main" val="1912804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F6CDE4-F7C3-445C-B03A-0CA1566AACD8}" type="slidenum">
              <a:rPr lang="da-DK"/>
              <a:pPr/>
              <a:t>11</a:t>
            </a:fld>
            <a:endParaRPr lang="da-DK"/>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da-DK" dirty="0" smtClean="0"/>
              <a:t>Max 5-7 spørgsmål – kun et emne.</a:t>
            </a:r>
          </a:p>
          <a:p>
            <a:r>
              <a:rPr lang="da-DK" dirty="0" smtClean="0"/>
              <a:t>Start med de mest centrale spørgsmål først – så I når dem.</a:t>
            </a:r>
          </a:p>
          <a:p>
            <a:endParaRPr lang="da-DK" dirty="0" smtClean="0"/>
          </a:p>
          <a:p>
            <a:r>
              <a:rPr lang="da-DK" dirty="0" smtClean="0"/>
              <a:t>Sikre spørgsmålsbytte samt taletid/gruppedynamik</a:t>
            </a:r>
            <a:endParaRPr lang="da-DK" dirty="0"/>
          </a:p>
          <a:p>
            <a:r>
              <a:rPr lang="da-DK" dirty="0" smtClean="0"/>
              <a:t>Lav runder, spørg deltagere, der ikke har været på banen.</a:t>
            </a:r>
            <a:endParaRPr lang="da-DK" dirty="0"/>
          </a:p>
        </p:txBody>
      </p:sp>
    </p:spTree>
    <p:extLst>
      <p:ext uri="{BB962C8B-B14F-4D97-AF65-F5344CB8AC3E}">
        <p14:creationId xmlns:p14="http://schemas.microsoft.com/office/powerpoint/2010/main" val="331617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1CA41AF-383C-4D59-AA25-73CF22E97741}" type="slidenum">
              <a:rPr lang="en-GB"/>
              <a:pPr>
                <a:defRPr/>
              </a:pPr>
              <a:t>‹nr.›</a:t>
            </a:fld>
            <a:endParaRPr lang="en-GB"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8092857-9543-4FC0-902F-FDD8609E9F53}" type="slidenum">
              <a:rPr lang="en-GB"/>
              <a:pPr>
                <a:defRPr/>
              </a:pPr>
              <a:t>‹nr.›</a:t>
            </a:fld>
            <a:endParaRPr lang="en-GB"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B3459F0-5D80-4B42-AAE7-D7190A8A885E}" type="slidenum">
              <a:rPr lang="en-GB"/>
              <a:pPr>
                <a:defRPr/>
              </a:pPr>
              <a:t>‹nr.›</a:t>
            </a:fld>
            <a:endParaRPr lang="en-GB"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2206A9F-ABA7-48E7-B6D7-4D189473ABAC}" type="slidenum">
              <a:rPr lang="en-GB"/>
              <a:pPr>
                <a:defRPr/>
              </a:pPr>
              <a:t>‹nr.›</a:t>
            </a:fld>
            <a:endParaRPr lang="en-GB"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sidefod 3"/>
          <p:cNvSpPr>
            <a:spLocks noGrp="1"/>
          </p:cNvSpPr>
          <p:nvPr>
            <p:ph type="ftr" sz="quarter" idx="10"/>
          </p:nvPr>
        </p:nvSpPr>
        <p:spPr>
          <a:ln/>
        </p:spPr>
        <p:txBody>
          <a:bodyPr/>
          <a:lstStyle>
            <a:lvl1pPr>
              <a:defRPr/>
            </a:lvl1pPr>
          </a:lstStyle>
          <a:p>
            <a:pPr>
              <a:defRPr/>
            </a:pPr>
            <a:r>
              <a:rPr lang="en-GB"/>
              <a:t>August 2008 – Susanne Murning – CeFU, DPU, AU - www.cefu.dk</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4D03DB39-F2B2-43CB-AFB2-A9BDA2EA5B4E}" type="slidenum">
              <a:rPr lang="en-GB"/>
              <a:pPr>
                <a:defRPr/>
              </a:pPr>
              <a:t>‹nr.›</a:t>
            </a:fld>
            <a:endParaRPr lang="en-GB" dirty="0"/>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BA9DA01E-E9BC-4885-B519-D38AF9FD04E6}" type="slidenum">
              <a:rPr lang="en-GB"/>
              <a:pPr>
                <a:defRPr/>
              </a:pPr>
              <a:t>‹nr.›</a:t>
            </a:fld>
            <a:endParaRPr lang="en-GB" dirty="0"/>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6E0F193C-8313-4406-B5EB-C183175404CB}" type="slidenum">
              <a:rPr lang="en-GB"/>
              <a:pPr>
                <a:defRPr/>
              </a:pPr>
              <a:t>‹nr.›</a:t>
            </a:fld>
            <a:endParaRPr lang="en-GB" dirty="0"/>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E84F65AE-84A0-4A93-BDA3-FA50DD72BACE}" type="slidenum">
              <a:rPr lang="en-GB"/>
              <a:pPr>
                <a:defRPr/>
              </a:pPr>
              <a:t>‹nr.›</a:t>
            </a:fld>
            <a:endParaRPr lang="en-GB" dirty="0"/>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4"/>
          <p:cNvSpPr>
            <a:spLocks noGrp="1"/>
          </p:cNvSpPr>
          <p:nvPr>
            <p:ph type="dt" sz="half" idx="10"/>
          </p:nvPr>
        </p:nvSpPr>
        <p:spPr>
          <a:ln/>
        </p:spPr>
        <p:txBody>
          <a:bodyPr/>
          <a:lstStyle>
            <a:lvl1pPr>
              <a:defRPr/>
            </a:lvl1pPr>
          </a:lstStyle>
          <a:p>
            <a:pPr>
              <a:defRPr/>
            </a:pPr>
            <a:endParaRPr lang="en-GB"/>
          </a:p>
        </p:txBody>
      </p:sp>
      <p:sp>
        <p:nvSpPr>
          <p:cNvPr id="8" name="Pladsholder til sidefod 5"/>
          <p:cNvSpPr>
            <a:spLocks noGrp="1"/>
          </p:cNvSpPr>
          <p:nvPr>
            <p:ph type="ftr" sz="quarter" idx="11"/>
          </p:nvPr>
        </p:nvSpPr>
        <p:spPr>
          <a:ln/>
        </p:spPr>
        <p:txBody>
          <a:bodyPr/>
          <a:lstStyle>
            <a:lvl1pPr>
              <a:defRPr/>
            </a:lvl1pPr>
          </a:lstStyle>
          <a:p>
            <a:pPr>
              <a:defRPr/>
            </a:pPr>
            <a:endParaRPr lang="en-GB"/>
          </a:p>
        </p:txBody>
      </p:sp>
      <p:sp>
        <p:nvSpPr>
          <p:cNvPr id="9" name="Pladsholder til diasnummer 6"/>
          <p:cNvSpPr>
            <a:spLocks noGrp="1"/>
          </p:cNvSpPr>
          <p:nvPr>
            <p:ph type="sldNum" sz="quarter" idx="12"/>
          </p:nvPr>
        </p:nvSpPr>
        <p:spPr>
          <a:ln/>
        </p:spPr>
        <p:txBody>
          <a:bodyPr/>
          <a:lstStyle>
            <a:lvl1pPr>
              <a:defRPr/>
            </a:lvl1pPr>
          </a:lstStyle>
          <a:p>
            <a:pPr>
              <a:defRPr/>
            </a:pPr>
            <a:fld id="{D9597721-D19A-4FEE-B447-683617BA992C}" type="slidenum">
              <a:rPr lang="en-GB"/>
              <a:pPr>
                <a:defRPr/>
              </a:pPr>
              <a:t>‹nr.›</a:t>
            </a:fld>
            <a:endParaRPr lang="en-GB" dirty="0"/>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4"/>
          <p:cNvSpPr>
            <a:spLocks noGrp="1"/>
          </p:cNvSpPr>
          <p:nvPr>
            <p:ph type="dt" sz="half" idx="10"/>
          </p:nvPr>
        </p:nvSpPr>
        <p:spPr>
          <a:ln/>
        </p:spPr>
        <p:txBody>
          <a:bodyPr/>
          <a:lstStyle>
            <a:lvl1pPr>
              <a:defRPr/>
            </a:lvl1pPr>
          </a:lstStyle>
          <a:p>
            <a:pPr>
              <a:defRPr/>
            </a:pPr>
            <a:endParaRPr lang="en-GB"/>
          </a:p>
        </p:txBody>
      </p:sp>
      <p:sp>
        <p:nvSpPr>
          <p:cNvPr id="4" name="Pladsholder til sidefod 5"/>
          <p:cNvSpPr>
            <a:spLocks noGrp="1"/>
          </p:cNvSpPr>
          <p:nvPr>
            <p:ph type="ftr" sz="quarter" idx="11"/>
          </p:nvPr>
        </p:nvSpPr>
        <p:spPr>
          <a:ln/>
        </p:spPr>
        <p:txBody>
          <a:bodyPr/>
          <a:lstStyle>
            <a:lvl1pPr>
              <a:defRPr/>
            </a:lvl1pPr>
          </a:lstStyle>
          <a:p>
            <a:pPr>
              <a:defRPr/>
            </a:pPr>
            <a:endParaRPr lang="en-GB"/>
          </a:p>
        </p:txBody>
      </p:sp>
      <p:sp>
        <p:nvSpPr>
          <p:cNvPr id="5" name="Pladsholder til diasnummer 6"/>
          <p:cNvSpPr>
            <a:spLocks noGrp="1"/>
          </p:cNvSpPr>
          <p:nvPr>
            <p:ph type="sldNum" sz="quarter" idx="12"/>
          </p:nvPr>
        </p:nvSpPr>
        <p:spPr>
          <a:ln/>
        </p:spPr>
        <p:txBody>
          <a:bodyPr/>
          <a:lstStyle>
            <a:lvl1pPr>
              <a:defRPr/>
            </a:lvl1pPr>
          </a:lstStyle>
          <a:p>
            <a:pPr>
              <a:defRPr/>
            </a:pPr>
            <a:fld id="{CF36B712-1939-4B24-AB3B-4E2F2F099F4F}" type="slidenum">
              <a:rPr lang="en-GB"/>
              <a:pPr>
                <a:defRPr/>
              </a:pPr>
              <a:t>‹nr.›</a:t>
            </a:fld>
            <a:endParaRPr lang="en-GB" dirty="0"/>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4"/>
          <p:cNvSpPr>
            <a:spLocks noGrp="1"/>
          </p:cNvSpPr>
          <p:nvPr>
            <p:ph type="dt" sz="half" idx="10"/>
          </p:nvPr>
        </p:nvSpPr>
        <p:spPr>
          <a:ln/>
        </p:spPr>
        <p:txBody>
          <a:bodyPr/>
          <a:lstStyle>
            <a:lvl1pPr>
              <a:defRPr/>
            </a:lvl1pPr>
          </a:lstStyle>
          <a:p>
            <a:pPr>
              <a:defRPr/>
            </a:pPr>
            <a:endParaRPr lang="en-GB"/>
          </a:p>
        </p:txBody>
      </p:sp>
      <p:sp>
        <p:nvSpPr>
          <p:cNvPr id="3" name="Pladsholder til sidefod 5"/>
          <p:cNvSpPr>
            <a:spLocks noGrp="1"/>
          </p:cNvSpPr>
          <p:nvPr>
            <p:ph type="ftr" sz="quarter" idx="11"/>
          </p:nvPr>
        </p:nvSpPr>
        <p:spPr>
          <a:ln/>
        </p:spPr>
        <p:txBody>
          <a:bodyPr/>
          <a:lstStyle>
            <a:lvl1pPr>
              <a:defRPr/>
            </a:lvl1pPr>
          </a:lstStyle>
          <a:p>
            <a:pPr>
              <a:defRPr/>
            </a:pPr>
            <a:endParaRPr lang="en-GB"/>
          </a:p>
        </p:txBody>
      </p:sp>
      <p:sp>
        <p:nvSpPr>
          <p:cNvPr id="4" name="Pladsholder til diasnummer 6"/>
          <p:cNvSpPr>
            <a:spLocks noGrp="1"/>
          </p:cNvSpPr>
          <p:nvPr>
            <p:ph type="sldNum" sz="quarter" idx="12"/>
          </p:nvPr>
        </p:nvSpPr>
        <p:spPr>
          <a:ln/>
        </p:spPr>
        <p:txBody>
          <a:bodyPr/>
          <a:lstStyle>
            <a:lvl1pPr>
              <a:defRPr/>
            </a:lvl1pPr>
          </a:lstStyle>
          <a:p>
            <a:pPr>
              <a:defRPr/>
            </a:pPr>
            <a:fld id="{7DBD51D9-2D30-4BC0-8B54-5942A7E3E2AA}" type="slidenum">
              <a:rPr lang="en-GB"/>
              <a:pPr>
                <a:defRPr/>
              </a:pPr>
              <a:t>‹nr.›</a:t>
            </a:fld>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3C65B6A-20C4-471F-8929-22A14A80A4D9}" type="slidenum">
              <a:rPr lang="en-GB"/>
              <a:pPr>
                <a:defRPr/>
              </a:pPr>
              <a:t>‹nr.›</a:t>
            </a:fld>
            <a:endParaRPr lang="en-GB"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49F668F7-A9D7-4497-9D32-13E7F25DDC8B}" type="slidenum">
              <a:rPr lang="en-GB"/>
              <a:pPr>
                <a:defRPr/>
              </a:pPr>
              <a:t>‹nr.›</a:t>
            </a:fld>
            <a:endParaRPr lang="en-GB" dirty="0"/>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931D643B-4830-4779-9024-D798829C7A39}" type="slidenum">
              <a:rPr lang="en-GB"/>
              <a:pPr>
                <a:defRPr/>
              </a:pPr>
              <a:t>‹nr.›</a:t>
            </a:fld>
            <a:endParaRPr lang="en-GB" dirty="0"/>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32E47F34-388F-427F-A7CF-CEC8739C356A}" type="slidenum">
              <a:rPr lang="en-GB"/>
              <a:pPr>
                <a:defRPr/>
              </a:pPr>
              <a:t>‹nr.›</a:t>
            </a:fld>
            <a:endParaRPr lang="en-GB" dirty="0"/>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C0CE7A89-A8D0-4991-86B5-537575C770E8}" type="slidenum">
              <a:rPr lang="en-GB"/>
              <a:pPr>
                <a:defRPr/>
              </a:pPr>
              <a:t>‹nr.›</a:t>
            </a:fld>
            <a:endParaRPr lang="en-GB" dirty="0"/>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34579CC0-2602-4FF0-AE12-46463E8AA38F}" type="slidenum">
              <a:rPr lang="en-GB"/>
              <a:pPr>
                <a:defRPr/>
              </a:pPr>
              <a:t>‹nr.›</a:t>
            </a:fld>
            <a:endParaRPr lang="en-GB" dirty="0"/>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F49A2B3B-8182-428F-83B1-11966FA6D3EC}" type="slidenum">
              <a:rPr lang="en-GB"/>
              <a:pPr>
                <a:defRPr/>
              </a:pPr>
              <a:t>‹nr.›</a:t>
            </a:fld>
            <a:endParaRPr lang="en-GB" dirty="0"/>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BE4F8460-AC4C-403B-95EC-F1F9F92DBD97}" type="slidenum">
              <a:rPr lang="en-GB"/>
              <a:pPr>
                <a:defRPr/>
              </a:pPr>
              <a:t>‹nr.›</a:t>
            </a:fld>
            <a:endParaRPr lang="en-GB" dirty="0"/>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A2873772-C1BE-4F9F-8D3F-AFFC6F050E36}" type="slidenum">
              <a:rPr lang="en-GB"/>
              <a:pPr>
                <a:defRPr/>
              </a:pPr>
              <a:t>‹nr.›</a:t>
            </a:fld>
            <a:endParaRPr lang="en-GB" dirty="0"/>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4"/>
          <p:cNvSpPr>
            <a:spLocks noGrp="1"/>
          </p:cNvSpPr>
          <p:nvPr>
            <p:ph type="dt" sz="half" idx="10"/>
          </p:nvPr>
        </p:nvSpPr>
        <p:spPr>
          <a:ln/>
        </p:spPr>
        <p:txBody>
          <a:bodyPr/>
          <a:lstStyle>
            <a:lvl1pPr>
              <a:defRPr/>
            </a:lvl1pPr>
          </a:lstStyle>
          <a:p>
            <a:pPr>
              <a:defRPr/>
            </a:pPr>
            <a:endParaRPr lang="en-GB"/>
          </a:p>
        </p:txBody>
      </p:sp>
      <p:sp>
        <p:nvSpPr>
          <p:cNvPr id="8" name="Pladsholder til sidefod 5"/>
          <p:cNvSpPr>
            <a:spLocks noGrp="1"/>
          </p:cNvSpPr>
          <p:nvPr>
            <p:ph type="ftr" sz="quarter" idx="11"/>
          </p:nvPr>
        </p:nvSpPr>
        <p:spPr>
          <a:ln/>
        </p:spPr>
        <p:txBody>
          <a:bodyPr/>
          <a:lstStyle>
            <a:lvl1pPr>
              <a:defRPr/>
            </a:lvl1pPr>
          </a:lstStyle>
          <a:p>
            <a:pPr>
              <a:defRPr/>
            </a:pPr>
            <a:endParaRPr lang="en-GB"/>
          </a:p>
        </p:txBody>
      </p:sp>
      <p:sp>
        <p:nvSpPr>
          <p:cNvPr id="9" name="Pladsholder til diasnummer 6"/>
          <p:cNvSpPr>
            <a:spLocks noGrp="1"/>
          </p:cNvSpPr>
          <p:nvPr>
            <p:ph type="sldNum" sz="quarter" idx="12"/>
          </p:nvPr>
        </p:nvSpPr>
        <p:spPr>
          <a:ln/>
        </p:spPr>
        <p:txBody>
          <a:bodyPr/>
          <a:lstStyle>
            <a:lvl1pPr>
              <a:defRPr/>
            </a:lvl1pPr>
          </a:lstStyle>
          <a:p>
            <a:pPr>
              <a:defRPr/>
            </a:pPr>
            <a:fld id="{18D0457B-3858-431C-B320-9C3A34DEB578}" type="slidenum">
              <a:rPr lang="en-GB"/>
              <a:pPr>
                <a:defRPr/>
              </a:pPr>
              <a:t>‹nr.›</a:t>
            </a:fld>
            <a:endParaRPr lang="en-GB" dirty="0"/>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4"/>
          <p:cNvSpPr>
            <a:spLocks noGrp="1"/>
          </p:cNvSpPr>
          <p:nvPr>
            <p:ph type="dt" sz="half" idx="10"/>
          </p:nvPr>
        </p:nvSpPr>
        <p:spPr>
          <a:ln/>
        </p:spPr>
        <p:txBody>
          <a:bodyPr/>
          <a:lstStyle>
            <a:lvl1pPr>
              <a:defRPr/>
            </a:lvl1pPr>
          </a:lstStyle>
          <a:p>
            <a:pPr>
              <a:defRPr/>
            </a:pPr>
            <a:endParaRPr lang="en-GB"/>
          </a:p>
        </p:txBody>
      </p:sp>
      <p:sp>
        <p:nvSpPr>
          <p:cNvPr id="4" name="Pladsholder til sidefod 5"/>
          <p:cNvSpPr>
            <a:spLocks noGrp="1"/>
          </p:cNvSpPr>
          <p:nvPr>
            <p:ph type="ftr" sz="quarter" idx="11"/>
          </p:nvPr>
        </p:nvSpPr>
        <p:spPr>
          <a:ln/>
        </p:spPr>
        <p:txBody>
          <a:bodyPr/>
          <a:lstStyle>
            <a:lvl1pPr>
              <a:defRPr/>
            </a:lvl1pPr>
          </a:lstStyle>
          <a:p>
            <a:pPr>
              <a:defRPr/>
            </a:pPr>
            <a:endParaRPr lang="en-GB"/>
          </a:p>
        </p:txBody>
      </p:sp>
      <p:sp>
        <p:nvSpPr>
          <p:cNvPr id="5" name="Pladsholder til diasnummer 6"/>
          <p:cNvSpPr>
            <a:spLocks noGrp="1"/>
          </p:cNvSpPr>
          <p:nvPr>
            <p:ph type="sldNum" sz="quarter" idx="12"/>
          </p:nvPr>
        </p:nvSpPr>
        <p:spPr>
          <a:ln/>
        </p:spPr>
        <p:txBody>
          <a:bodyPr/>
          <a:lstStyle>
            <a:lvl1pPr>
              <a:defRPr/>
            </a:lvl1pPr>
          </a:lstStyle>
          <a:p>
            <a:pPr>
              <a:defRPr/>
            </a:pPr>
            <a:fld id="{3EF9A8D2-F7B3-49FC-8EBF-FE92EBE84DC2}" type="slidenum">
              <a:rPr lang="en-GB"/>
              <a:pPr>
                <a:defRPr/>
              </a:pPr>
              <a:t>‹nr.›</a:t>
            </a:fld>
            <a:endParaRPr lang="en-GB"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013DFB-6C96-46EE-A7A3-216BD05C9AD4}" type="slidenum">
              <a:rPr lang="en-GB"/>
              <a:pPr>
                <a:defRPr/>
              </a:pPr>
              <a:t>‹nr.›</a:t>
            </a:fld>
            <a:endParaRPr lang="en-GB"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4"/>
          <p:cNvSpPr>
            <a:spLocks noGrp="1"/>
          </p:cNvSpPr>
          <p:nvPr>
            <p:ph type="dt" sz="half" idx="10"/>
          </p:nvPr>
        </p:nvSpPr>
        <p:spPr>
          <a:ln/>
        </p:spPr>
        <p:txBody>
          <a:bodyPr/>
          <a:lstStyle>
            <a:lvl1pPr>
              <a:defRPr/>
            </a:lvl1pPr>
          </a:lstStyle>
          <a:p>
            <a:pPr>
              <a:defRPr/>
            </a:pPr>
            <a:endParaRPr lang="en-GB"/>
          </a:p>
        </p:txBody>
      </p:sp>
      <p:sp>
        <p:nvSpPr>
          <p:cNvPr id="3" name="Pladsholder til sidefod 5"/>
          <p:cNvSpPr>
            <a:spLocks noGrp="1"/>
          </p:cNvSpPr>
          <p:nvPr>
            <p:ph type="ftr" sz="quarter" idx="11"/>
          </p:nvPr>
        </p:nvSpPr>
        <p:spPr>
          <a:ln/>
        </p:spPr>
        <p:txBody>
          <a:bodyPr/>
          <a:lstStyle>
            <a:lvl1pPr>
              <a:defRPr/>
            </a:lvl1pPr>
          </a:lstStyle>
          <a:p>
            <a:pPr>
              <a:defRPr/>
            </a:pPr>
            <a:endParaRPr lang="en-GB"/>
          </a:p>
        </p:txBody>
      </p:sp>
      <p:sp>
        <p:nvSpPr>
          <p:cNvPr id="4" name="Pladsholder til diasnummer 6"/>
          <p:cNvSpPr>
            <a:spLocks noGrp="1"/>
          </p:cNvSpPr>
          <p:nvPr>
            <p:ph type="sldNum" sz="quarter" idx="12"/>
          </p:nvPr>
        </p:nvSpPr>
        <p:spPr>
          <a:ln/>
        </p:spPr>
        <p:txBody>
          <a:bodyPr/>
          <a:lstStyle>
            <a:lvl1pPr>
              <a:defRPr/>
            </a:lvl1pPr>
          </a:lstStyle>
          <a:p>
            <a:pPr>
              <a:defRPr/>
            </a:pPr>
            <a:fld id="{5C50A702-6284-4D67-8A74-DFF4F2CA5FA3}" type="slidenum">
              <a:rPr lang="en-GB"/>
              <a:pPr>
                <a:defRPr/>
              </a:pPr>
              <a:t>‹nr.›</a:t>
            </a:fld>
            <a:endParaRPr lang="en-GB" dirty="0"/>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AB2DED42-8FF5-4999-B719-ACE53B32A3E1}" type="slidenum">
              <a:rPr lang="en-GB"/>
              <a:pPr>
                <a:defRPr/>
              </a:pPr>
              <a:t>‹nr.›</a:t>
            </a:fld>
            <a:endParaRPr lang="en-GB" dirty="0"/>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a:ln/>
        </p:spPr>
        <p:txBody>
          <a:bodyPr/>
          <a:lstStyle>
            <a:lvl1pPr>
              <a:defRPr/>
            </a:lvl1pPr>
          </a:lstStyle>
          <a:p>
            <a:pPr>
              <a:defRPr/>
            </a:pPr>
            <a:endParaRPr lang="en-GB"/>
          </a:p>
        </p:txBody>
      </p:sp>
      <p:sp>
        <p:nvSpPr>
          <p:cNvPr id="6" name="Pladsholder til sidefod 5"/>
          <p:cNvSpPr>
            <a:spLocks noGrp="1"/>
          </p:cNvSpPr>
          <p:nvPr>
            <p:ph type="ftr" sz="quarter" idx="11"/>
          </p:nvPr>
        </p:nvSpPr>
        <p:spPr>
          <a:ln/>
        </p:spPr>
        <p:txBody>
          <a:bodyPr/>
          <a:lstStyle>
            <a:lvl1pPr>
              <a:defRPr/>
            </a:lvl1pPr>
          </a:lstStyle>
          <a:p>
            <a:pPr>
              <a:defRPr/>
            </a:pPr>
            <a:endParaRPr lang="en-GB"/>
          </a:p>
        </p:txBody>
      </p:sp>
      <p:sp>
        <p:nvSpPr>
          <p:cNvPr id="7" name="Pladsholder til diasnummer 6"/>
          <p:cNvSpPr>
            <a:spLocks noGrp="1"/>
          </p:cNvSpPr>
          <p:nvPr>
            <p:ph type="sldNum" sz="quarter" idx="12"/>
          </p:nvPr>
        </p:nvSpPr>
        <p:spPr>
          <a:ln/>
        </p:spPr>
        <p:txBody>
          <a:bodyPr/>
          <a:lstStyle>
            <a:lvl1pPr>
              <a:defRPr/>
            </a:lvl1pPr>
          </a:lstStyle>
          <a:p>
            <a:pPr>
              <a:defRPr/>
            </a:pPr>
            <a:fld id="{4D1601B9-9EE1-4E9E-A171-D110BE0127CC}" type="slidenum">
              <a:rPr lang="en-GB"/>
              <a:pPr>
                <a:defRPr/>
              </a:pPr>
              <a:t>‹nr.›</a:t>
            </a:fld>
            <a:endParaRPr lang="en-GB" dirty="0"/>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A7D0925C-E369-4EC6-A5BC-3DBFC7342AB7}" type="slidenum">
              <a:rPr lang="en-GB"/>
              <a:pPr>
                <a:defRPr/>
              </a:pPr>
              <a:t>‹nr.›</a:t>
            </a:fld>
            <a:endParaRPr lang="en-GB" dirty="0"/>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4"/>
          <p:cNvSpPr>
            <a:spLocks noGrp="1"/>
          </p:cNvSpPr>
          <p:nvPr>
            <p:ph type="dt" sz="half" idx="10"/>
          </p:nvPr>
        </p:nvSpPr>
        <p:spPr>
          <a:ln/>
        </p:spPr>
        <p:txBody>
          <a:bodyPr/>
          <a:lstStyle>
            <a:lvl1pPr>
              <a:defRPr/>
            </a:lvl1pPr>
          </a:lstStyle>
          <a:p>
            <a:pPr>
              <a:defRPr/>
            </a:pPr>
            <a:endParaRPr lang="en-GB"/>
          </a:p>
        </p:txBody>
      </p:sp>
      <p:sp>
        <p:nvSpPr>
          <p:cNvPr id="5" name="Pladsholder til sidefod 5"/>
          <p:cNvSpPr>
            <a:spLocks noGrp="1"/>
          </p:cNvSpPr>
          <p:nvPr>
            <p:ph type="ftr" sz="quarter" idx="11"/>
          </p:nvPr>
        </p:nvSpPr>
        <p:spPr>
          <a:ln/>
        </p:spPr>
        <p:txBody>
          <a:bodyPr/>
          <a:lstStyle>
            <a:lvl1pPr>
              <a:defRPr/>
            </a:lvl1pPr>
          </a:lstStyle>
          <a:p>
            <a:pPr>
              <a:defRPr/>
            </a:pPr>
            <a:endParaRPr lang="en-GB"/>
          </a:p>
        </p:txBody>
      </p:sp>
      <p:sp>
        <p:nvSpPr>
          <p:cNvPr id="6" name="Pladsholder til diasnummer 6"/>
          <p:cNvSpPr>
            <a:spLocks noGrp="1"/>
          </p:cNvSpPr>
          <p:nvPr>
            <p:ph type="sldNum" sz="quarter" idx="12"/>
          </p:nvPr>
        </p:nvSpPr>
        <p:spPr>
          <a:ln/>
        </p:spPr>
        <p:txBody>
          <a:bodyPr/>
          <a:lstStyle>
            <a:lvl1pPr>
              <a:defRPr/>
            </a:lvl1pPr>
          </a:lstStyle>
          <a:p>
            <a:pPr>
              <a:defRPr/>
            </a:pPr>
            <a:fld id="{57EA39FC-F364-4A30-ACF5-925B57344B61}" type="slidenum">
              <a:rPr lang="en-GB"/>
              <a:pPr>
                <a:defRPr/>
              </a:pPr>
              <a:t>‹nr.›</a:t>
            </a:fld>
            <a:endParaRPr lang="en-GB" dirty="0"/>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9C544150-8E89-41DC-A93F-ADE45E454580}" type="slidenum">
              <a:rPr lang="en-GB"/>
              <a:pPr>
                <a:defRPr/>
              </a:pPr>
              <a:t>‹nr.›</a:t>
            </a:fld>
            <a:endParaRPr lang="en-GB" dirty="0"/>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47E9AA19-33A9-4998-A8CC-E2F2BB61EB2F}" type="slidenum">
              <a:rPr lang="en-GB"/>
              <a:pPr>
                <a:defRPr/>
              </a:pPr>
              <a:t>‹nr.›</a:t>
            </a:fld>
            <a:endParaRPr lang="en-GB" dirty="0"/>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39ED994A-3E0C-40A9-ADC1-4B8EACE2ABDE}" type="slidenum">
              <a:rPr lang="en-GB"/>
              <a:pPr>
                <a:defRPr/>
              </a:pPr>
              <a:t>‹nr.›</a:t>
            </a:fld>
            <a:endParaRPr lang="en-GB" dirty="0"/>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4FE9B36E-2BBD-40B5-AAB0-79C2AB9E9E7A}" type="slidenum">
              <a:rPr lang="en-GB"/>
              <a:pPr>
                <a:defRPr/>
              </a:pPr>
              <a:t>‹nr.›</a:t>
            </a:fld>
            <a:endParaRPr lang="en-GB" dirty="0"/>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a:ln/>
        </p:spPr>
        <p:txBody>
          <a:bodyPr/>
          <a:lstStyle>
            <a:lvl1pPr>
              <a:defRPr/>
            </a:lvl1pPr>
          </a:lstStyle>
          <a:p>
            <a:pPr>
              <a:defRPr/>
            </a:pPr>
            <a:endParaRPr lang="en-GB"/>
          </a:p>
        </p:txBody>
      </p:sp>
      <p:sp>
        <p:nvSpPr>
          <p:cNvPr id="8" name="Pladsholder til sidefod 4"/>
          <p:cNvSpPr>
            <a:spLocks noGrp="1"/>
          </p:cNvSpPr>
          <p:nvPr>
            <p:ph type="ftr" sz="quarter" idx="11"/>
          </p:nvPr>
        </p:nvSpPr>
        <p:spPr>
          <a:ln/>
        </p:spPr>
        <p:txBody>
          <a:bodyPr/>
          <a:lstStyle>
            <a:lvl1pPr>
              <a:defRPr/>
            </a:lvl1pPr>
          </a:lstStyle>
          <a:p>
            <a:pPr>
              <a:defRPr/>
            </a:pPr>
            <a:endParaRPr lang="en-GB"/>
          </a:p>
        </p:txBody>
      </p:sp>
      <p:sp>
        <p:nvSpPr>
          <p:cNvPr id="9" name="Pladsholder til diasnummer 5"/>
          <p:cNvSpPr>
            <a:spLocks noGrp="1"/>
          </p:cNvSpPr>
          <p:nvPr>
            <p:ph type="sldNum" sz="quarter" idx="12"/>
          </p:nvPr>
        </p:nvSpPr>
        <p:spPr>
          <a:ln/>
        </p:spPr>
        <p:txBody>
          <a:bodyPr/>
          <a:lstStyle>
            <a:lvl1pPr>
              <a:defRPr/>
            </a:lvl1pPr>
          </a:lstStyle>
          <a:p>
            <a:pPr>
              <a:defRPr/>
            </a:pPr>
            <a:fld id="{6C666379-D444-4383-B305-30AC68FD8540}" type="slidenum">
              <a:rPr lang="en-GB"/>
              <a:pPr>
                <a:defRPr/>
              </a:pPr>
              <a:t>‹nr.›</a:t>
            </a:fld>
            <a:endParaRPr lang="en-GB"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DD1619B-1F61-4CE0-A350-9DA020436B5A}" type="slidenum">
              <a:rPr lang="en-GB"/>
              <a:pPr>
                <a:defRPr/>
              </a:pPr>
              <a:t>‹nr.›</a:t>
            </a:fld>
            <a:endParaRPr lang="en-GB" dirty="0"/>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a:ln/>
        </p:spPr>
        <p:txBody>
          <a:bodyPr/>
          <a:lstStyle>
            <a:lvl1pPr>
              <a:defRPr/>
            </a:lvl1pPr>
          </a:lstStyle>
          <a:p>
            <a:pPr>
              <a:defRPr/>
            </a:pPr>
            <a:endParaRPr lang="en-GB"/>
          </a:p>
        </p:txBody>
      </p:sp>
      <p:sp>
        <p:nvSpPr>
          <p:cNvPr id="4" name="Pladsholder til sidefod 4"/>
          <p:cNvSpPr>
            <a:spLocks noGrp="1"/>
          </p:cNvSpPr>
          <p:nvPr>
            <p:ph type="ftr" sz="quarter" idx="11"/>
          </p:nvPr>
        </p:nvSpPr>
        <p:spPr>
          <a:ln/>
        </p:spPr>
        <p:txBody>
          <a:bodyPr/>
          <a:lstStyle>
            <a:lvl1pPr>
              <a:defRPr/>
            </a:lvl1pPr>
          </a:lstStyle>
          <a:p>
            <a:pPr>
              <a:defRPr/>
            </a:pPr>
            <a:endParaRPr lang="en-GB"/>
          </a:p>
        </p:txBody>
      </p:sp>
      <p:sp>
        <p:nvSpPr>
          <p:cNvPr id="5" name="Pladsholder til diasnummer 5"/>
          <p:cNvSpPr>
            <a:spLocks noGrp="1"/>
          </p:cNvSpPr>
          <p:nvPr>
            <p:ph type="sldNum" sz="quarter" idx="12"/>
          </p:nvPr>
        </p:nvSpPr>
        <p:spPr>
          <a:ln/>
        </p:spPr>
        <p:txBody>
          <a:bodyPr/>
          <a:lstStyle>
            <a:lvl1pPr>
              <a:defRPr/>
            </a:lvl1pPr>
          </a:lstStyle>
          <a:p>
            <a:pPr>
              <a:defRPr/>
            </a:pPr>
            <a:fld id="{BCACD8D3-CC24-4A7C-B9D3-32E6ACE291E3}" type="slidenum">
              <a:rPr lang="en-GB"/>
              <a:pPr>
                <a:defRPr/>
              </a:pPr>
              <a:t>‹nr.›</a:t>
            </a:fld>
            <a:endParaRPr lang="en-GB" dirty="0"/>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ln/>
        </p:spPr>
        <p:txBody>
          <a:bodyPr/>
          <a:lstStyle>
            <a:lvl1pPr>
              <a:defRPr/>
            </a:lvl1pPr>
          </a:lstStyle>
          <a:p>
            <a:pPr>
              <a:defRPr/>
            </a:pPr>
            <a:endParaRPr lang="en-GB"/>
          </a:p>
        </p:txBody>
      </p:sp>
      <p:sp>
        <p:nvSpPr>
          <p:cNvPr id="3" name="Pladsholder til sidefod 4"/>
          <p:cNvSpPr>
            <a:spLocks noGrp="1"/>
          </p:cNvSpPr>
          <p:nvPr>
            <p:ph type="ftr" sz="quarter" idx="11"/>
          </p:nvPr>
        </p:nvSpPr>
        <p:spPr>
          <a:ln/>
        </p:spPr>
        <p:txBody>
          <a:bodyPr/>
          <a:lstStyle>
            <a:lvl1pPr>
              <a:defRPr/>
            </a:lvl1pPr>
          </a:lstStyle>
          <a:p>
            <a:pPr>
              <a:defRPr/>
            </a:pPr>
            <a:endParaRPr lang="en-GB"/>
          </a:p>
        </p:txBody>
      </p:sp>
      <p:sp>
        <p:nvSpPr>
          <p:cNvPr id="4" name="Pladsholder til diasnummer 5"/>
          <p:cNvSpPr>
            <a:spLocks noGrp="1"/>
          </p:cNvSpPr>
          <p:nvPr>
            <p:ph type="sldNum" sz="quarter" idx="12"/>
          </p:nvPr>
        </p:nvSpPr>
        <p:spPr>
          <a:ln/>
        </p:spPr>
        <p:txBody>
          <a:bodyPr/>
          <a:lstStyle>
            <a:lvl1pPr>
              <a:defRPr/>
            </a:lvl1pPr>
          </a:lstStyle>
          <a:p>
            <a:pPr>
              <a:defRPr/>
            </a:pPr>
            <a:fld id="{FE9C3955-8D56-4273-BD36-E9FF9A0B7471}" type="slidenum">
              <a:rPr lang="en-GB"/>
              <a:pPr>
                <a:defRPr/>
              </a:pPr>
              <a:t>‹nr.›</a:t>
            </a:fld>
            <a:endParaRPr lang="en-GB" dirty="0"/>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E1B624F6-D69F-4D79-8E02-DC7B95641916}" type="slidenum">
              <a:rPr lang="en-GB"/>
              <a:pPr>
                <a:defRPr/>
              </a:pPr>
              <a:t>‹nr.›</a:t>
            </a:fld>
            <a:endParaRPr lang="en-GB" dirty="0"/>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A07E9558-DEB6-4E44-B762-44D9A988007C}" type="slidenum">
              <a:rPr lang="en-GB"/>
              <a:pPr>
                <a:defRPr/>
              </a:pPr>
              <a:t>‹nr.›</a:t>
            </a:fld>
            <a:endParaRPr lang="en-GB" dirty="0"/>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97AF606E-4195-460A-929C-DD5CD7FA297A}" type="slidenum">
              <a:rPr lang="en-GB"/>
              <a:pPr>
                <a:defRPr/>
              </a:pPr>
              <a:t>‹nr.›</a:t>
            </a:fld>
            <a:endParaRPr lang="en-GB" dirty="0"/>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29D3BF38-8832-4F46-84AF-522DE5A45941}" type="slidenum">
              <a:rPr lang="en-GB"/>
              <a:pPr>
                <a:defRPr/>
              </a:pPr>
              <a:t>‹nr.›</a:t>
            </a:fld>
            <a:endParaRPr lang="en-GB" dirty="0"/>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A30CAF07-93FD-43D0-8BB0-C913E0FDF5F3}" type="slidenum">
              <a:rPr lang="en-GB"/>
              <a:pPr>
                <a:defRPr/>
              </a:pPr>
              <a:t>‹nr.›</a:t>
            </a:fld>
            <a:endParaRPr lang="en-GB" dirty="0"/>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0CC2046E-0969-4B3B-8190-9AB867533BC9}" type="slidenum">
              <a:rPr lang="en-GB"/>
              <a:pPr>
                <a:defRPr/>
              </a:pPr>
              <a:t>‹nr.›</a:t>
            </a:fld>
            <a:endParaRPr lang="en-GB" dirty="0"/>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5"/>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3CE8A014-8CD4-4B8B-B13E-EB7F68C495A0}" type="slidenum">
              <a:rPr lang="en-GB"/>
              <a:pPr>
                <a:defRPr/>
              </a:pPr>
              <a:t>‹nr.›</a:t>
            </a:fld>
            <a:endParaRPr lang="en-GB" dirty="0"/>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714627"/>
            <a:ext cx="3810000" cy="338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EE6591B5-D178-4CC6-B95E-B389FBB8DC93}" type="slidenum">
              <a:rPr lang="en-GB"/>
              <a:pPr>
                <a:defRPr/>
              </a:pPr>
              <a:t>‹nr.›</a:t>
            </a:fld>
            <a:endParaRPr lang="en-GB"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8E22D42-98F2-450D-91FA-6B4837A4AC23}" type="slidenum">
              <a:rPr lang="en-GB"/>
              <a:pPr>
                <a:defRPr/>
              </a:pPr>
              <a:t>‹nr.›</a:t>
            </a:fld>
            <a:endParaRPr lang="en-GB" dirty="0"/>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a:ln/>
        </p:spPr>
        <p:txBody>
          <a:bodyPr/>
          <a:lstStyle>
            <a:lvl1pPr>
              <a:defRPr/>
            </a:lvl1pPr>
          </a:lstStyle>
          <a:p>
            <a:pPr>
              <a:defRPr/>
            </a:pPr>
            <a:endParaRPr lang="en-GB"/>
          </a:p>
        </p:txBody>
      </p:sp>
      <p:sp>
        <p:nvSpPr>
          <p:cNvPr id="8" name="Pladsholder til sidefod 4"/>
          <p:cNvSpPr>
            <a:spLocks noGrp="1"/>
          </p:cNvSpPr>
          <p:nvPr>
            <p:ph type="ftr" sz="quarter" idx="11"/>
          </p:nvPr>
        </p:nvSpPr>
        <p:spPr>
          <a:ln/>
        </p:spPr>
        <p:txBody>
          <a:bodyPr/>
          <a:lstStyle>
            <a:lvl1pPr>
              <a:defRPr/>
            </a:lvl1pPr>
          </a:lstStyle>
          <a:p>
            <a:pPr>
              <a:defRPr/>
            </a:pPr>
            <a:endParaRPr lang="en-GB"/>
          </a:p>
        </p:txBody>
      </p:sp>
      <p:sp>
        <p:nvSpPr>
          <p:cNvPr id="9" name="Pladsholder til diasnummer 5"/>
          <p:cNvSpPr>
            <a:spLocks noGrp="1"/>
          </p:cNvSpPr>
          <p:nvPr>
            <p:ph type="sldNum" sz="quarter" idx="12"/>
          </p:nvPr>
        </p:nvSpPr>
        <p:spPr>
          <a:ln/>
        </p:spPr>
        <p:txBody>
          <a:bodyPr/>
          <a:lstStyle>
            <a:lvl1pPr>
              <a:defRPr/>
            </a:lvl1pPr>
          </a:lstStyle>
          <a:p>
            <a:pPr>
              <a:defRPr/>
            </a:pPr>
            <a:fld id="{C2C0BF57-CAD2-41F6-B87D-85CE1754A8C9}" type="slidenum">
              <a:rPr lang="en-GB"/>
              <a:pPr>
                <a:defRPr/>
              </a:pPr>
              <a:t>‹nr.›</a:t>
            </a:fld>
            <a:endParaRPr lang="en-GB" dirty="0"/>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a:ln/>
        </p:spPr>
        <p:txBody>
          <a:bodyPr/>
          <a:lstStyle>
            <a:lvl1pPr>
              <a:defRPr/>
            </a:lvl1pPr>
          </a:lstStyle>
          <a:p>
            <a:pPr>
              <a:defRPr/>
            </a:pPr>
            <a:endParaRPr lang="en-GB"/>
          </a:p>
        </p:txBody>
      </p:sp>
      <p:sp>
        <p:nvSpPr>
          <p:cNvPr id="4" name="Pladsholder til sidefod 4"/>
          <p:cNvSpPr>
            <a:spLocks noGrp="1"/>
          </p:cNvSpPr>
          <p:nvPr>
            <p:ph type="ftr" sz="quarter" idx="11"/>
          </p:nvPr>
        </p:nvSpPr>
        <p:spPr>
          <a:ln/>
        </p:spPr>
        <p:txBody>
          <a:bodyPr/>
          <a:lstStyle>
            <a:lvl1pPr>
              <a:defRPr/>
            </a:lvl1pPr>
          </a:lstStyle>
          <a:p>
            <a:pPr>
              <a:defRPr/>
            </a:pPr>
            <a:endParaRPr lang="en-GB"/>
          </a:p>
        </p:txBody>
      </p:sp>
      <p:sp>
        <p:nvSpPr>
          <p:cNvPr id="5" name="Pladsholder til diasnummer 5"/>
          <p:cNvSpPr>
            <a:spLocks noGrp="1"/>
          </p:cNvSpPr>
          <p:nvPr>
            <p:ph type="sldNum" sz="quarter" idx="12"/>
          </p:nvPr>
        </p:nvSpPr>
        <p:spPr>
          <a:ln/>
        </p:spPr>
        <p:txBody>
          <a:bodyPr/>
          <a:lstStyle>
            <a:lvl1pPr>
              <a:defRPr/>
            </a:lvl1pPr>
          </a:lstStyle>
          <a:p>
            <a:pPr>
              <a:defRPr/>
            </a:pPr>
            <a:fld id="{D00553D8-A466-4F4A-949F-AE9760C03F69}" type="slidenum">
              <a:rPr lang="en-GB"/>
              <a:pPr>
                <a:defRPr/>
              </a:pPr>
              <a:t>‹nr.›</a:t>
            </a:fld>
            <a:endParaRPr lang="en-GB" dirty="0"/>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ln/>
        </p:spPr>
        <p:txBody>
          <a:bodyPr/>
          <a:lstStyle>
            <a:lvl1pPr>
              <a:defRPr/>
            </a:lvl1pPr>
          </a:lstStyle>
          <a:p>
            <a:pPr>
              <a:defRPr/>
            </a:pPr>
            <a:endParaRPr lang="en-GB"/>
          </a:p>
        </p:txBody>
      </p:sp>
      <p:sp>
        <p:nvSpPr>
          <p:cNvPr id="3" name="Pladsholder til sidefod 4"/>
          <p:cNvSpPr>
            <a:spLocks noGrp="1"/>
          </p:cNvSpPr>
          <p:nvPr>
            <p:ph type="ftr" sz="quarter" idx="11"/>
          </p:nvPr>
        </p:nvSpPr>
        <p:spPr>
          <a:ln/>
        </p:spPr>
        <p:txBody>
          <a:bodyPr/>
          <a:lstStyle>
            <a:lvl1pPr>
              <a:defRPr/>
            </a:lvl1pPr>
          </a:lstStyle>
          <a:p>
            <a:pPr>
              <a:defRPr/>
            </a:pPr>
            <a:endParaRPr lang="en-GB"/>
          </a:p>
        </p:txBody>
      </p:sp>
      <p:sp>
        <p:nvSpPr>
          <p:cNvPr id="4" name="Pladsholder til diasnummer 5"/>
          <p:cNvSpPr>
            <a:spLocks noGrp="1"/>
          </p:cNvSpPr>
          <p:nvPr>
            <p:ph type="sldNum" sz="quarter" idx="12"/>
          </p:nvPr>
        </p:nvSpPr>
        <p:spPr>
          <a:ln/>
        </p:spPr>
        <p:txBody>
          <a:bodyPr/>
          <a:lstStyle>
            <a:lvl1pPr>
              <a:defRPr/>
            </a:lvl1pPr>
          </a:lstStyle>
          <a:p>
            <a:pPr>
              <a:defRPr/>
            </a:pPr>
            <a:fld id="{1576CE5F-15B8-4249-9C1F-3F7CCC887597}" type="slidenum">
              <a:rPr lang="en-GB"/>
              <a:pPr>
                <a:defRPr/>
              </a:pPr>
              <a:t>‹nr.›</a:t>
            </a:fld>
            <a:endParaRPr lang="en-GB" dirty="0"/>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19547E76-73A8-4315-AEFE-8987776B433A}" type="slidenum">
              <a:rPr lang="en-GB"/>
              <a:pPr>
                <a:defRPr/>
              </a:pPr>
              <a:t>‹nr.›</a:t>
            </a:fld>
            <a:endParaRPr lang="en-GB" dirty="0"/>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a:ln/>
        </p:spPr>
        <p:txBody>
          <a:bodyPr/>
          <a:lstStyle>
            <a:lvl1pPr>
              <a:defRPr/>
            </a:lvl1pPr>
          </a:lstStyle>
          <a:p>
            <a:pPr>
              <a:defRPr/>
            </a:pPr>
            <a:endParaRPr lang="en-GB"/>
          </a:p>
        </p:txBody>
      </p:sp>
      <p:sp>
        <p:nvSpPr>
          <p:cNvPr id="6" name="Pladsholder til sidefod 4"/>
          <p:cNvSpPr>
            <a:spLocks noGrp="1"/>
          </p:cNvSpPr>
          <p:nvPr>
            <p:ph type="ftr" sz="quarter" idx="11"/>
          </p:nvPr>
        </p:nvSpPr>
        <p:spPr>
          <a:ln/>
        </p:spPr>
        <p:txBody>
          <a:bodyPr/>
          <a:lstStyle>
            <a:lvl1pPr>
              <a:defRPr/>
            </a:lvl1pPr>
          </a:lstStyle>
          <a:p>
            <a:pPr>
              <a:defRPr/>
            </a:pPr>
            <a:endParaRPr lang="en-GB"/>
          </a:p>
        </p:txBody>
      </p:sp>
      <p:sp>
        <p:nvSpPr>
          <p:cNvPr id="7" name="Pladsholder til diasnummer 5"/>
          <p:cNvSpPr>
            <a:spLocks noGrp="1"/>
          </p:cNvSpPr>
          <p:nvPr>
            <p:ph type="sldNum" sz="quarter" idx="12"/>
          </p:nvPr>
        </p:nvSpPr>
        <p:spPr>
          <a:ln/>
        </p:spPr>
        <p:txBody>
          <a:bodyPr/>
          <a:lstStyle>
            <a:lvl1pPr>
              <a:defRPr/>
            </a:lvl1pPr>
          </a:lstStyle>
          <a:p>
            <a:pPr>
              <a:defRPr/>
            </a:pPr>
            <a:fld id="{CAE1855E-A5E3-437A-98DA-E20570CF9FFF}" type="slidenum">
              <a:rPr lang="en-GB"/>
              <a:pPr>
                <a:defRPr/>
              </a:pPr>
              <a:t>‹nr.›</a:t>
            </a:fld>
            <a:endParaRPr lang="en-GB" dirty="0"/>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946D0B10-C5A2-40FC-B458-434674C58AD6}" type="slidenum">
              <a:rPr lang="en-GB"/>
              <a:pPr>
                <a:defRPr/>
              </a:pPr>
              <a:t>‹nr.›</a:t>
            </a:fld>
            <a:endParaRPr lang="en-GB" dirty="0"/>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05578" y="1285876"/>
            <a:ext cx="1952625" cy="48101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42940" y="1285876"/>
            <a:ext cx="5710237" cy="48101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a:ln/>
        </p:spPr>
        <p:txBody>
          <a:bodyPr/>
          <a:lstStyle>
            <a:lvl1pPr>
              <a:defRPr/>
            </a:lvl1pPr>
          </a:lstStyle>
          <a:p>
            <a:pPr>
              <a:defRPr/>
            </a:pPr>
            <a:endParaRPr lang="en-GB"/>
          </a:p>
        </p:txBody>
      </p:sp>
      <p:sp>
        <p:nvSpPr>
          <p:cNvPr id="5" name="Pladsholder til sidefod 4"/>
          <p:cNvSpPr>
            <a:spLocks noGrp="1"/>
          </p:cNvSpPr>
          <p:nvPr>
            <p:ph type="ftr" sz="quarter" idx="11"/>
          </p:nvPr>
        </p:nvSpPr>
        <p:spPr>
          <a:ln/>
        </p:spPr>
        <p:txBody>
          <a:bodyPr/>
          <a:lstStyle>
            <a:lvl1pPr>
              <a:defRPr/>
            </a:lvl1pPr>
          </a:lstStyle>
          <a:p>
            <a:pPr>
              <a:defRPr/>
            </a:pPr>
            <a:endParaRPr lang="en-GB"/>
          </a:p>
        </p:txBody>
      </p:sp>
      <p:sp>
        <p:nvSpPr>
          <p:cNvPr id="6" name="Pladsholder til diasnummer 5"/>
          <p:cNvSpPr>
            <a:spLocks noGrp="1"/>
          </p:cNvSpPr>
          <p:nvPr>
            <p:ph type="sldNum" sz="quarter" idx="12"/>
          </p:nvPr>
        </p:nvSpPr>
        <p:spPr>
          <a:ln/>
        </p:spPr>
        <p:txBody>
          <a:bodyPr/>
          <a:lstStyle>
            <a:lvl1pPr>
              <a:defRPr/>
            </a:lvl1pPr>
          </a:lstStyle>
          <a:p>
            <a:pPr>
              <a:defRPr/>
            </a:pPr>
            <a:fld id="{19C838CE-B735-49F0-BA6B-CB08EF741987}" type="slidenum">
              <a:rPr lang="en-GB"/>
              <a:pPr>
                <a:defRPr/>
              </a:pPr>
              <a:t>‹nr.›</a:t>
            </a:fld>
            <a:endParaRPr lang="en-GB" dirty="0"/>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Only" preserve="1">
  <p:cSld name="Indholdsobjekt">
    <p:spTree>
      <p:nvGrpSpPr>
        <p:cNvPr id="1" name=""/>
        <p:cNvGrpSpPr/>
        <p:nvPr/>
      </p:nvGrpSpPr>
      <p:grpSpPr>
        <a:xfrm>
          <a:off x="0" y="0"/>
          <a:ext cx="0" cy="0"/>
          <a:chOff x="0" y="0"/>
          <a:chExt cx="0" cy="0"/>
        </a:xfrm>
      </p:grpSpPr>
      <p:sp>
        <p:nvSpPr>
          <p:cNvPr id="2" name="Pladsholder til indhold 1"/>
          <p:cNvSpPr>
            <a:spLocks noGrp="1"/>
          </p:cNvSpPr>
          <p:nvPr>
            <p:ph/>
          </p:nvPr>
        </p:nvSpPr>
        <p:spPr>
          <a:xfrm>
            <a:off x="642939" y="1285876"/>
            <a:ext cx="7815263" cy="4810125"/>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3" name="Pladsholder til dato 3"/>
          <p:cNvSpPr>
            <a:spLocks noGrp="1"/>
          </p:cNvSpPr>
          <p:nvPr>
            <p:ph type="dt" sz="half" idx="10"/>
          </p:nvPr>
        </p:nvSpPr>
        <p:spPr>
          <a:ln/>
        </p:spPr>
        <p:txBody>
          <a:bodyPr/>
          <a:lstStyle>
            <a:lvl1pPr>
              <a:defRPr/>
            </a:lvl1pPr>
          </a:lstStyle>
          <a:p>
            <a:pPr>
              <a:defRPr/>
            </a:pPr>
            <a:endParaRPr lang="en-GB"/>
          </a:p>
        </p:txBody>
      </p:sp>
      <p:sp>
        <p:nvSpPr>
          <p:cNvPr id="4" name="Pladsholder til sidefod 4"/>
          <p:cNvSpPr>
            <a:spLocks noGrp="1"/>
          </p:cNvSpPr>
          <p:nvPr>
            <p:ph type="ftr" sz="quarter" idx="11"/>
          </p:nvPr>
        </p:nvSpPr>
        <p:spPr>
          <a:ln/>
        </p:spPr>
        <p:txBody>
          <a:bodyPr/>
          <a:lstStyle>
            <a:lvl1pPr>
              <a:defRPr/>
            </a:lvl1pPr>
          </a:lstStyle>
          <a:p>
            <a:pPr>
              <a:defRPr/>
            </a:pPr>
            <a:endParaRPr lang="en-GB"/>
          </a:p>
        </p:txBody>
      </p:sp>
      <p:sp>
        <p:nvSpPr>
          <p:cNvPr id="5" name="Pladsholder til diasnummer 5"/>
          <p:cNvSpPr>
            <a:spLocks noGrp="1"/>
          </p:cNvSpPr>
          <p:nvPr>
            <p:ph type="sldNum" sz="quarter" idx="12"/>
          </p:nvPr>
        </p:nvSpPr>
        <p:spPr>
          <a:ln/>
        </p:spPr>
        <p:txBody>
          <a:bodyPr/>
          <a:lstStyle>
            <a:lvl1pPr>
              <a:defRPr/>
            </a:lvl1pPr>
          </a:lstStyle>
          <a:p>
            <a:pPr>
              <a:defRPr/>
            </a:pPr>
            <a:fld id="{50D3CC2D-BDBA-4C6D-86C0-EB28526F1861}" type="slidenum">
              <a:rPr lang="en-GB"/>
              <a:pPr>
                <a:defRPr/>
              </a:pPr>
              <a:t>‹nr.›</a:t>
            </a:fld>
            <a:endParaRPr lang="en-GB"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546CBB23-0764-41E9-A72F-7DBFB4FE5D34}" type="slidenum">
              <a:rPr lang="en-GB"/>
              <a:pPr>
                <a:defRPr/>
              </a:pPr>
              <a:t>‹nr.›</a:t>
            </a:fld>
            <a:endParaRPr lang="en-GB"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2"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DCA4982-2256-487A-902A-E9FF4A382290}" type="slidenum">
              <a:rPr lang="en-GB"/>
              <a:pPr>
                <a:defRPr/>
              </a:pPr>
              <a:t>‹nr.›</a:t>
            </a:fld>
            <a:endParaRPr lang="en-GB"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899E6FB-54A0-4E98-8055-9E194F194161}" type="slidenum">
              <a:rPr lang="en-GB"/>
              <a:pPr>
                <a:defRPr/>
              </a:pPr>
              <a:t>‹nr.›</a:t>
            </a:fld>
            <a:endParaRPr lang="en-GB"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4099"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1028" name="Rectangle 4"/>
          <p:cNvSpPr>
            <a:spLocks noGrp="1" noChangeArrowheads="1"/>
          </p:cNvSpPr>
          <p:nvPr>
            <p:ph type="dt" sz="half" idx="2"/>
          </p:nvPr>
        </p:nvSpPr>
        <p:spPr bwMode="auto">
          <a:xfrm>
            <a:off x="685800" y="6500815"/>
            <a:ext cx="19050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1029" name="Rectangle 5"/>
          <p:cNvSpPr>
            <a:spLocks noGrp="1" noChangeArrowheads="1"/>
          </p:cNvSpPr>
          <p:nvPr>
            <p:ph type="ftr" sz="quarter" idx="3"/>
          </p:nvPr>
        </p:nvSpPr>
        <p:spPr bwMode="auto">
          <a:xfrm>
            <a:off x="3124200" y="6500815"/>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6553200" y="6500815"/>
            <a:ext cx="19050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F7525B0-86FB-48FA-B76B-9CFAECBF0BFA}"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5122" name="Billede 6" descr="Image-2-in-Cefu08a.jpg"/>
          <p:cNvPicPr>
            <a:picLocks noChangeAspect="1"/>
          </p:cNvPicPr>
          <p:nvPr/>
        </p:nvPicPr>
        <p:blipFill>
          <a:blip r:embed="rId14" cstate="print"/>
          <a:srcRect/>
          <a:stretch>
            <a:fillRect/>
          </a:stretch>
        </p:blipFill>
        <p:spPr bwMode="auto">
          <a:xfrm>
            <a:off x="0" y="4763"/>
            <a:ext cx="9144000" cy="6848475"/>
          </a:xfrm>
          <a:prstGeom prst="rect">
            <a:avLst/>
          </a:prstGeom>
          <a:noFill/>
          <a:ln w="9525">
            <a:noFill/>
            <a:miter lim="800000"/>
            <a:headEnd/>
            <a:tailEnd/>
          </a:ln>
        </p:spPr>
      </p:pic>
      <p:sp>
        <p:nvSpPr>
          <p:cNvPr id="5123"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5124"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8" name="Pladsholder til sidefod 3"/>
          <p:cNvSpPr>
            <a:spLocks noGrp="1"/>
          </p:cNvSpPr>
          <p:nvPr>
            <p:ph type="ftr" sz="quarter" idx="3"/>
          </p:nvPr>
        </p:nvSpPr>
        <p:spPr bwMode="auto">
          <a:xfrm>
            <a:off x="1547815" y="6429375"/>
            <a:ext cx="6192837"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600" b="1">
                <a:latin typeface="Garamond" pitchFamily="18" charset="0"/>
              </a:defRPr>
            </a:lvl1pPr>
          </a:lstStyle>
          <a:p>
            <a:pPr>
              <a:defRPr/>
            </a:pPr>
            <a:r>
              <a:rPr lang="en-GB"/>
              <a:t>August 2008 – Susanne Murning – CeFU, DPU, AU - www.cefu.dk</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6147"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4"/>
          <p:cNvSpPr>
            <a:spLocks noGrp="1"/>
          </p:cNvSpPr>
          <p:nvPr>
            <p:ph type="dt" sz="half" idx="2"/>
          </p:nvPr>
        </p:nvSpPr>
        <p:spPr bwMode="auto">
          <a:xfrm>
            <a:off x="6858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8" name="Pladsholder til sidefod 5"/>
          <p:cNvSpPr>
            <a:spLocks noGrp="1"/>
          </p:cNvSpPr>
          <p:nvPr>
            <p:ph type="ftr" sz="quarter" idx="3"/>
          </p:nvPr>
        </p:nvSpPr>
        <p:spPr bwMode="auto">
          <a:xfrm>
            <a:off x="3124200" y="6500813"/>
            <a:ext cx="2895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9" name="Pladsholder til diasnummer 6"/>
          <p:cNvSpPr>
            <a:spLocks noGrp="1"/>
          </p:cNvSpPr>
          <p:nvPr>
            <p:ph type="sldNum" sz="quarter" idx="4"/>
          </p:nvPr>
        </p:nvSpPr>
        <p:spPr bwMode="auto">
          <a:xfrm>
            <a:off x="65532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DBB9019-EFA8-46A8-8377-C53E913FA14E}"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7171"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4"/>
          <p:cNvSpPr>
            <a:spLocks noGrp="1"/>
          </p:cNvSpPr>
          <p:nvPr>
            <p:ph type="dt" sz="half" idx="2"/>
          </p:nvPr>
        </p:nvSpPr>
        <p:spPr bwMode="auto">
          <a:xfrm>
            <a:off x="685800" y="6500815"/>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8" name="Pladsholder til sidefod 5"/>
          <p:cNvSpPr>
            <a:spLocks noGrp="1"/>
          </p:cNvSpPr>
          <p:nvPr>
            <p:ph type="ftr" sz="quarter" idx="3"/>
          </p:nvPr>
        </p:nvSpPr>
        <p:spPr bwMode="auto">
          <a:xfrm>
            <a:off x="3124200" y="6500815"/>
            <a:ext cx="28956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9" name="Pladsholder til diasnummer 6"/>
          <p:cNvSpPr>
            <a:spLocks noGrp="1"/>
          </p:cNvSpPr>
          <p:nvPr>
            <p:ph type="sldNum" sz="quarter" idx="4"/>
          </p:nvPr>
        </p:nvSpPr>
        <p:spPr bwMode="auto">
          <a:xfrm>
            <a:off x="6553200" y="6500815"/>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6A8EA7D-5B97-4C7E-9E1F-4F0B8985EFF4}"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8195"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3"/>
          <p:cNvSpPr>
            <a:spLocks noGrp="1"/>
          </p:cNvSpPr>
          <p:nvPr>
            <p:ph type="dt" sz="half" idx="2"/>
          </p:nvPr>
        </p:nvSpPr>
        <p:spPr bwMode="auto">
          <a:xfrm>
            <a:off x="685800" y="6500813"/>
            <a:ext cx="19050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8" name="Pladsholder til sidefod 4"/>
          <p:cNvSpPr>
            <a:spLocks noGrp="1"/>
          </p:cNvSpPr>
          <p:nvPr>
            <p:ph type="ftr" sz="quarter" idx="3"/>
          </p:nvPr>
        </p:nvSpPr>
        <p:spPr bwMode="auto">
          <a:xfrm>
            <a:off x="3124200" y="6500815"/>
            <a:ext cx="28956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9" name="Pladsholder til diasnummer 5"/>
          <p:cNvSpPr>
            <a:spLocks noGrp="1"/>
          </p:cNvSpPr>
          <p:nvPr>
            <p:ph type="sldNum" sz="quarter" idx="4"/>
          </p:nvPr>
        </p:nvSpPr>
        <p:spPr bwMode="auto">
          <a:xfrm>
            <a:off x="6553200" y="6500815"/>
            <a:ext cx="1905000" cy="3571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85FD8FC1-39B2-4E64-A3A1-9647AF74F2E3}"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642939" y="128587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endParaRPr lang="en-GB" smtClean="0"/>
          </a:p>
        </p:txBody>
      </p:sp>
      <p:sp>
        <p:nvSpPr>
          <p:cNvPr id="9219" name="Rectangle 3"/>
          <p:cNvSpPr>
            <a:spLocks noGrp="1" noChangeArrowheads="1"/>
          </p:cNvSpPr>
          <p:nvPr>
            <p:ph type="body" idx="1"/>
          </p:nvPr>
        </p:nvSpPr>
        <p:spPr bwMode="auto">
          <a:xfrm>
            <a:off x="685800" y="2714627"/>
            <a:ext cx="7772400" cy="3381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smtClean="0"/>
          </a:p>
        </p:txBody>
      </p:sp>
      <p:sp>
        <p:nvSpPr>
          <p:cNvPr id="7" name="Pladsholder til dato 3"/>
          <p:cNvSpPr>
            <a:spLocks noGrp="1"/>
          </p:cNvSpPr>
          <p:nvPr>
            <p:ph type="dt" sz="half" idx="2"/>
          </p:nvPr>
        </p:nvSpPr>
        <p:spPr bwMode="auto">
          <a:xfrm>
            <a:off x="685800" y="6472238"/>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8" name="Pladsholder til sidefod 4"/>
          <p:cNvSpPr>
            <a:spLocks noGrp="1"/>
          </p:cNvSpPr>
          <p:nvPr>
            <p:ph type="ftr" sz="quarter" idx="3"/>
          </p:nvPr>
        </p:nvSpPr>
        <p:spPr bwMode="auto">
          <a:xfrm>
            <a:off x="3124200" y="6472238"/>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9" name="Pladsholder til diasnummer 5"/>
          <p:cNvSpPr>
            <a:spLocks noGrp="1"/>
          </p:cNvSpPr>
          <p:nvPr>
            <p:ph type="sldNum" sz="quarter" idx="4"/>
          </p:nvPr>
        </p:nvSpPr>
        <p:spPr bwMode="auto">
          <a:xfrm>
            <a:off x="6553200" y="6500813"/>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98949B9B-DBEF-437A-88C6-62EDAC2DF1E9}"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Garamond" pitchFamily="18" charset="0"/>
        </a:defRPr>
      </a:lvl2pPr>
      <a:lvl3pPr algn="ctr" rtl="0" eaLnBrk="0" fontAlgn="base" hangingPunct="0">
        <a:spcBef>
          <a:spcPct val="0"/>
        </a:spcBef>
        <a:spcAft>
          <a:spcPct val="0"/>
        </a:spcAft>
        <a:defRPr sz="4400">
          <a:solidFill>
            <a:schemeClr val="tx2"/>
          </a:solidFill>
          <a:latin typeface="Garamond" pitchFamily="18" charset="0"/>
        </a:defRPr>
      </a:lvl3pPr>
      <a:lvl4pPr algn="ctr" rtl="0" eaLnBrk="0" fontAlgn="base" hangingPunct="0">
        <a:spcBef>
          <a:spcPct val="0"/>
        </a:spcBef>
        <a:spcAft>
          <a:spcPct val="0"/>
        </a:spcAft>
        <a:defRPr sz="4400">
          <a:solidFill>
            <a:schemeClr val="tx2"/>
          </a:solidFill>
          <a:latin typeface="Garamond" pitchFamily="18" charset="0"/>
        </a:defRPr>
      </a:lvl4pPr>
      <a:lvl5pPr algn="ctr" rtl="0" eaLnBrk="0" fontAlgn="base" hangingPunct="0">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3"/>
          <p:cNvSpPr txBox="1">
            <a:spLocks noChangeArrowheads="1"/>
          </p:cNvSpPr>
          <p:nvPr/>
        </p:nvSpPr>
        <p:spPr bwMode="auto">
          <a:xfrm>
            <a:off x="107504" y="1025527"/>
            <a:ext cx="8712647" cy="3108543"/>
          </a:xfrm>
          <a:prstGeom prst="rect">
            <a:avLst/>
          </a:prstGeom>
          <a:noFill/>
          <a:ln w="9525">
            <a:noFill/>
            <a:miter lim="800000"/>
            <a:headEnd/>
            <a:tailEnd/>
          </a:ln>
        </p:spPr>
        <p:txBody>
          <a:bodyPr wrap="square">
            <a:spAutoFit/>
          </a:bodyPr>
          <a:lstStyle/>
          <a:p>
            <a:pPr algn="ctr" eaLnBrk="0" hangingPunct="0"/>
            <a:endParaRPr lang="da-DK" sz="2000" b="1" i="0" dirty="0">
              <a:solidFill>
                <a:schemeClr val="bg1"/>
              </a:solidFill>
              <a:latin typeface="Georgia" pitchFamily="18" charset="0"/>
            </a:endParaRPr>
          </a:p>
          <a:p>
            <a:pPr algn="ctr" eaLnBrk="0" hangingPunct="0"/>
            <a:endParaRPr lang="da-DK" sz="2800" b="1" dirty="0">
              <a:solidFill>
                <a:schemeClr val="bg1"/>
              </a:solidFill>
              <a:latin typeface="Calibri" pitchFamily="34" charset="0"/>
              <a:cs typeface="Calibri" pitchFamily="34" charset="0"/>
            </a:endParaRPr>
          </a:p>
          <a:p>
            <a:pPr algn="ctr" eaLnBrk="0" hangingPunct="0"/>
            <a:endParaRPr lang="da-DK" sz="2800" b="1" dirty="0">
              <a:solidFill>
                <a:schemeClr val="bg1"/>
              </a:solidFill>
              <a:latin typeface="Calibri" pitchFamily="34" charset="0"/>
              <a:cs typeface="Calibri" pitchFamily="34" charset="0"/>
            </a:endParaRPr>
          </a:p>
          <a:p>
            <a:pPr algn="ctr" eaLnBrk="0" hangingPunct="0"/>
            <a:r>
              <a:rPr lang="da-DK" sz="2800" b="1" dirty="0" smtClean="0">
                <a:solidFill>
                  <a:schemeClr val="bg1"/>
                </a:solidFill>
                <a:latin typeface="Calibri" pitchFamily="34" charset="0"/>
                <a:cs typeface="Calibri" pitchFamily="34" charset="0"/>
              </a:rPr>
              <a:t>Klasserumskultur, inklusion og fraværsbekæmpelse </a:t>
            </a:r>
          </a:p>
          <a:p>
            <a:pPr algn="ctr" eaLnBrk="0" hangingPunct="0"/>
            <a:r>
              <a:rPr lang="da-DK" sz="2000" b="1" dirty="0" smtClean="0">
                <a:solidFill>
                  <a:schemeClr val="bg1"/>
                </a:solidFill>
              </a:rPr>
              <a:t>Koordinatormøde 14. maj  2013</a:t>
            </a:r>
          </a:p>
          <a:p>
            <a:pPr algn="ctr"/>
            <a:endParaRPr lang="da-DK" dirty="0" smtClean="0">
              <a:solidFill>
                <a:schemeClr val="bg1"/>
              </a:solidFill>
            </a:endParaRPr>
          </a:p>
          <a:p>
            <a:pPr algn="ctr"/>
            <a:endParaRPr lang="da-DK" dirty="0" smtClean="0">
              <a:solidFill>
                <a:schemeClr val="bg1"/>
              </a:solidFill>
            </a:endParaRPr>
          </a:p>
          <a:p>
            <a:pPr algn="ctr"/>
            <a:endParaRPr lang="da-DK" b="1" dirty="0" smtClean="0">
              <a:solidFill>
                <a:schemeClr val="bg1"/>
              </a:solidFill>
            </a:endParaRPr>
          </a:p>
        </p:txBody>
      </p:sp>
      <p:sp>
        <p:nvSpPr>
          <p:cNvPr id="3" name="Rectangle 9"/>
          <p:cNvSpPr>
            <a:spLocks noChangeArrowheads="1"/>
          </p:cNvSpPr>
          <p:nvPr/>
        </p:nvSpPr>
        <p:spPr bwMode="auto">
          <a:xfrm>
            <a:off x="179263" y="5300665"/>
            <a:ext cx="8785225" cy="1512887"/>
          </a:xfrm>
          <a:prstGeom prst="rect">
            <a:avLst/>
          </a:prstGeom>
          <a:noFill/>
          <a:ln w="9525">
            <a:noFill/>
            <a:miter lim="800000"/>
            <a:headEnd/>
            <a:tailEnd/>
          </a:ln>
        </p:spPr>
        <p:txBody>
          <a:bodyPr/>
          <a:lstStyle/>
          <a:p>
            <a:pPr marL="342900" indent="-342900" algn="r" eaLnBrk="0" hangingPunct="0">
              <a:lnSpc>
                <a:spcPct val="80000"/>
              </a:lnSpc>
              <a:spcBef>
                <a:spcPct val="20000"/>
              </a:spcBef>
            </a:pPr>
            <a:r>
              <a:rPr lang="da-DK" sz="1400" dirty="0" smtClean="0">
                <a:solidFill>
                  <a:schemeClr val="bg1"/>
                </a:solidFill>
                <a:latin typeface="Georgia" pitchFamily="18" charset="0"/>
              </a:rPr>
              <a:t> Camilla Hutters &amp; Susanne Murning</a:t>
            </a:r>
          </a:p>
          <a:p>
            <a:pPr marL="342900" indent="-342900" algn="r" eaLnBrk="0" hangingPunct="0">
              <a:lnSpc>
                <a:spcPct val="80000"/>
              </a:lnSpc>
              <a:spcBef>
                <a:spcPct val="20000"/>
              </a:spcBef>
            </a:pPr>
            <a:r>
              <a:rPr lang="da-DK" sz="1400" dirty="0" smtClean="0">
                <a:solidFill>
                  <a:schemeClr val="bg1"/>
                </a:solidFill>
                <a:latin typeface="Georgia" pitchFamily="18" charset="0"/>
              </a:rPr>
              <a:t>Center for Ungdomsforskning, DPU, Aarhus universitet</a:t>
            </a:r>
            <a:endParaRPr lang="da-DK" sz="1400" dirty="0">
              <a:solidFill>
                <a:schemeClr val="bg1"/>
              </a:solidFill>
              <a:latin typeface="Georgia" pitchFamily="18" charset="0"/>
            </a:endParaRPr>
          </a:p>
        </p:txBody>
      </p:sp>
      <p:sp>
        <p:nvSpPr>
          <p:cNvPr id="4" name="Pladsholder til sidefod 3"/>
          <p:cNvSpPr>
            <a:spLocks noGrp="1"/>
          </p:cNvSpPr>
          <p:nvPr>
            <p:ph type="ftr" sz="quarter" idx="10"/>
          </p:nvPr>
        </p:nvSpPr>
        <p:spPr/>
        <p:txBody>
          <a:bodyPr/>
          <a:lstStyle/>
          <a:p>
            <a:r>
              <a:rPr lang="en-GB" dirty="0" smtClean="0"/>
              <a:t>www.cefu.dk</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642939" y="1285875"/>
            <a:ext cx="7772400" cy="846981"/>
          </a:xfrm>
        </p:spPr>
        <p:txBody>
          <a:bodyPr/>
          <a:lstStyle/>
          <a:p>
            <a:r>
              <a:rPr lang="da-DK" sz="3200" b="1" dirty="0" smtClean="0"/>
              <a:t>Planlægning af fokusgruppeinterview</a:t>
            </a:r>
            <a:endParaRPr lang="da-DK" sz="3200" b="1" dirty="0"/>
          </a:p>
        </p:txBody>
      </p:sp>
      <p:sp>
        <p:nvSpPr>
          <p:cNvPr id="5" name="Pladsholder til indhold 4"/>
          <p:cNvSpPr>
            <a:spLocks noGrp="1"/>
          </p:cNvSpPr>
          <p:nvPr>
            <p:ph sz="half" idx="1"/>
          </p:nvPr>
        </p:nvSpPr>
        <p:spPr>
          <a:xfrm>
            <a:off x="683568" y="2348880"/>
            <a:ext cx="3810000" cy="4104456"/>
          </a:xfrm>
        </p:spPr>
        <p:txBody>
          <a:bodyPr/>
          <a:lstStyle/>
          <a:p>
            <a:pPr marL="0" indent="0">
              <a:buNone/>
            </a:pPr>
            <a:r>
              <a:rPr lang="da-DK" sz="1600" b="1" dirty="0" smtClean="0"/>
              <a:t>Varighed: </a:t>
            </a:r>
            <a:r>
              <a:rPr lang="da-DK" sz="1600" dirty="0" smtClean="0"/>
              <a:t>1 – 1½ time</a:t>
            </a:r>
            <a:endParaRPr lang="da-DK" sz="1600" b="1" dirty="0" smtClean="0"/>
          </a:p>
          <a:p>
            <a:pPr marL="0" indent="0">
              <a:buNone/>
            </a:pPr>
            <a:r>
              <a:rPr lang="da-DK" sz="1600" b="1" dirty="0" smtClean="0"/>
              <a:t>Deltagerantal: </a:t>
            </a:r>
            <a:r>
              <a:rPr lang="da-DK" sz="1600" dirty="0" smtClean="0"/>
              <a:t>3-7</a:t>
            </a:r>
          </a:p>
          <a:p>
            <a:pPr marL="0" indent="0">
              <a:buNone/>
            </a:pPr>
            <a:endParaRPr lang="da-DK" sz="1000" b="1" dirty="0" smtClean="0"/>
          </a:p>
          <a:p>
            <a:pPr marL="0" indent="0">
              <a:buNone/>
            </a:pPr>
            <a:r>
              <a:rPr lang="da-DK" sz="1600" b="1" dirty="0" smtClean="0"/>
              <a:t>Deltagersammensætning: </a:t>
            </a:r>
            <a:r>
              <a:rPr lang="da-DK" sz="1600" dirty="0" smtClean="0"/>
              <a:t>Gruppen sammensættes </a:t>
            </a:r>
            <a:r>
              <a:rPr lang="da-DK" sz="1600" dirty="0" err="1" smtClean="0"/>
              <a:t>mhp</a:t>
            </a:r>
            <a:r>
              <a:rPr lang="da-DK" sz="1600" dirty="0" smtClean="0"/>
              <a:t>. ‘godt diskussionsklima’ –  undgå meget uhomogene grupper.</a:t>
            </a:r>
          </a:p>
          <a:p>
            <a:pPr marL="0" indent="0">
              <a:buNone/>
            </a:pPr>
            <a:endParaRPr lang="da-DK" sz="1000" b="1" dirty="0" smtClean="0"/>
          </a:p>
          <a:p>
            <a:pPr marL="0" indent="0">
              <a:buNone/>
            </a:pPr>
            <a:r>
              <a:rPr lang="da-DK" sz="1600" b="1" dirty="0" smtClean="0"/>
              <a:t>Informer </a:t>
            </a:r>
            <a:r>
              <a:rPr lang="da-DK" sz="1600" dirty="0" smtClean="0"/>
              <a:t>deltagerne om interviewets emne og form. Understreg at du er interesseret i at blive klogere på, hvad der optager dem.</a:t>
            </a:r>
            <a:endParaRPr lang="da-DK" sz="1600" b="1" dirty="0" smtClean="0"/>
          </a:p>
          <a:p>
            <a:pPr marL="0" indent="0">
              <a:buNone/>
            </a:pPr>
            <a:r>
              <a:rPr lang="da-DK" sz="1600" b="1" dirty="0" smtClean="0"/>
              <a:t>Anonymitet – </a:t>
            </a:r>
            <a:r>
              <a:rPr lang="da-DK" sz="1600" dirty="0" smtClean="0"/>
              <a:t>i rapport og overfor klassen</a:t>
            </a:r>
            <a:endParaRPr lang="da-DK" sz="1600" b="1" dirty="0" smtClean="0"/>
          </a:p>
          <a:p>
            <a:pPr marL="0" indent="0">
              <a:buNone/>
            </a:pPr>
            <a:endParaRPr lang="da-DK" sz="1000" b="1" dirty="0" smtClean="0"/>
          </a:p>
          <a:p>
            <a:pPr marL="0" indent="0">
              <a:buNone/>
            </a:pPr>
            <a:r>
              <a:rPr lang="da-DK" sz="1600" b="1" dirty="0" smtClean="0"/>
              <a:t>Forberedelser: </a:t>
            </a:r>
            <a:r>
              <a:rPr lang="da-DK" sz="1600" dirty="0" smtClean="0"/>
              <a:t> </a:t>
            </a:r>
          </a:p>
          <a:p>
            <a:pPr marL="0" indent="0">
              <a:buNone/>
            </a:pPr>
            <a:r>
              <a:rPr lang="da-DK" sz="1600" dirty="0" smtClean="0"/>
              <a:t>Book roligt lokale, klargør np-3 optager</a:t>
            </a:r>
          </a:p>
          <a:p>
            <a:pPr marL="0" indent="0">
              <a:buNone/>
            </a:pPr>
            <a:r>
              <a:rPr lang="da-DK" sz="1600" dirty="0" smtClean="0"/>
              <a:t>Forbered interviewguide med 4-8 hovedspørgsmål eller fokuskort/billeder</a:t>
            </a:r>
            <a:endParaRPr lang="da-DK" sz="1600" dirty="0"/>
          </a:p>
        </p:txBody>
      </p:sp>
      <p:pic>
        <p:nvPicPr>
          <p:cNvPr id="7" name="Pladsholder til indhold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004048" y="2348880"/>
            <a:ext cx="3096344" cy="3672408"/>
          </a:xfrm>
        </p:spPr>
      </p:pic>
    </p:spTree>
    <p:extLst>
      <p:ext uri="{BB962C8B-B14F-4D97-AF65-F5344CB8AC3E}">
        <p14:creationId xmlns:p14="http://schemas.microsoft.com/office/powerpoint/2010/main" val="69241177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42939" y="764705"/>
            <a:ext cx="7772400" cy="792087"/>
          </a:xfrm>
        </p:spPr>
        <p:txBody>
          <a:bodyPr/>
          <a:lstStyle/>
          <a:p>
            <a:r>
              <a:rPr lang="da-DK" sz="2800" b="1" dirty="0"/>
              <a:t>Guide for </a:t>
            </a:r>
            <a:r>
              <a:rPr lang="da-DK" sz="2800" b="1" dirty="0" smtClean="0"/>
              <a:t>fokusgruppeinterviews med elever</a:t>
            </a:r>
            <a:endParaRPr lang="da-DK" sz="2800" b="1" dirty="0"/>
          </a:p>
        </p:txBody>
      </p:sp>
      <p:sp>
        <p:nvSpPr>
          <p:cNvPr id="28675" name="Rectangle 3"/>
          <p:cNvSpPr>
            <a:spLocks noGrp="1" noChangeArrowheads="1"/>
          </p:cNvSpPr>
          <p:nvPr>
            <p:ph type="body" idx="1"/>
          </p:nvPr>
        </p:nvSpPr>
        <p:spPr>
          <a:xfrm>
            <a:off x="683568" y="1628800"/>
            <a:ext cx="8208912" cy="4608512"/>
          </a:xfrm>
        </p:spPr>
        <p:txBody>
          <a:bodyPr/>
          <a:lstStyle/>
          <a:p>
            <a:pPr marL="457200" indent="-457200">
              <a:buFont typeface="+mj-lt"/>
              <a:buAutoNum type="arabicPeriod"/>
            </a:pPr>
            <a:r>
              <a:rPr lang="da-DK" sz="1600" b="1" dirty="0" smtClean="0"/>
              <a:t>Introduktion til interviewet formål, form + </a:t>
            </a:r>
            <a:r>
              <a:rPr lang="da-DK" sz="1600" b="1" dirty="0" err="1" smtClean="0"/>
              <a:t>moderatorrolle</a:t>
            </a:r>
            <a:endParaRPr lang="da-DK" sz="1600" b="1" dirty="0" smtClean="0"/>
          </a:p>
          <a:p>
            <a:pPr marL="685800" lvl="1">
              <a:buFont typeface="Arial" pitchFamily="34" charset="0"/>
              <a:buChar char="•"/>
            </a:pPr>
            <a:r>
              <a:rPr lang="da-DK" sz="1200" dirty="0" err="1" smtClean="0"/>
              <a:t>Moderator</a:t>
            </a:r>
            <a:r>
              <a:rPr lang="da-DK" sz="1200" dirty="0" smtClean="0"/>
              <a:t> er neutral ordstyrer – styrer tid, bringer spørgsmål på banen, sikrer taletid til alle.</a:t>
            </a:r>
          </a:p>
          <a:p>
            <a:pPr marL="685800" lvl="1">
              <a:buFont typeface="Arial" pitchFamily="34" charset="0"/>
              <a:buChar char="•"/>
            </a:pPr>
            <a:r>
              <a:rPr lang="da-DK" sz="1200" dirty="0" smtClean="0"/>
              <a:t>Kræver brud med lærer/karaktergiver rolle. Enten ved at italesætte ny rolle ‘jeg er interesseret i at blive klogere på, hvad I oplever’. Eller finde neutral </a:t>
            </a:r>
            <a:r>
              <a:rPr lang="da-DK" sz="1200" dirty="0" err="1" smtClean="0"/>
              <a:t>moderator</a:t>
            </a:r>
            <a:r>
              <a:rPr lang="da-DK" sz="1200" dirty="0" smtClean="0"/>
              <a:t> (</a:t>
            </a:r>
            <a:r>
              <a:rPr lang="da-DK" sz="1200" dirty="0"/>
              <a:t>i</a:t>
            </a:r>
            <a:r>
              <a:rPr lang="da-DK" sz="1200" dirty="0" smtClean="0"/>
              <a:t>nspektor, lærer fra anden klasse)</a:t>
            </a:r>
          </a:p>
          <a:p>
            <a:pPr marL="400050" lvl="1" indent="0">
              <a:buNone/>
            </a:pPr>
            <a:r>
              <a:rPr lang="da-DK" sz="800" dirty="0"/>
              <a:t>	</a:t>
            </a:r>
          </a:p>
          <a:p>
            <a:pPr>
              <a:buFontTx/>
              <a:buAutoNum type="arabicPeriod" startAt="2"/>
            </a:pPr>
            <a:r>
              <a:rPr lang="da-DK" sz="1600" b="1" dirty="0" smtClean="0"/>
              <a:t>   Etablering </a:t>
            </a:r>
            <a:r>
              <a:rPr lang="da-DK" sz="1600" b="1" dirty="0"/>
              <a:t>af </a:t>
            </a:r>
            <a:r>
              <a:rPr lang="da-DK" sz="1600" b="1" dirty="0" smtClean="0"/>
              <a:t>fokus</a:t>
            </a:r>
          </a:p>
          <a:p>
            <a:pPr marL="685800" lvl="1">
              <a:buFont typeface="Arial" pitchFamily="34" charset="0"/>
              <a:buChar char="•"/>
            </a:pPr>
            <a:r>
              <a:rPr lang="da-DK" sz="1200" dirty="0" smtClean="0"/>
              <a:t>Tydeliggør hvad det er for emne, du ønsker at få elevernes input til (fx billede, </a:t>
            </a:r>
            <a:r>
              <a:rPr lang="da-DK" sz="1200" dirty="0" err="1" smtClean="0"/>
              <a:t>fraværsstatestik</a:t>
            </a:r>
            <a:r>
              <a:rPr lang="da-DK" sz="1200" dirty="0" smtClean="0"/>
              <a:t>, uddrag fra projektbeskrivelse </a:t>
            </a:r>
            <a:r>
              <a:rPr lang="da-DK" sz="1200" dirty="0" err="1" smtClean="0"/>
              <a:t>ect</a:t>
            </a:r>
            <a:r>
              <a:rPr lang="da-DK" sz="1200" dirty="0" smtClean="0"/>
              <a:t>).</a:t>
            </a:r>
          </a:p>
          <a:p>
            <a:pPr marL="400050" lvl="1" indent="0">
              <a:buNone/>
            </a:pPr>
            <a:endParaRPr lang="da-DK" sz="800" dirty="0" smtClean="0"/>
          </a:p>
          <a:p>
            <a:pPr marL="0" indent="0">
              <a:buNone/>
            </a:pPr>
            <a:r>
              <a:rPr lang="da-DK" sz="1600" b="1" dirty="0" smtClean="0"/>
              <a:t>3.      Indledende runde</a:t>
            </a:r>
          </a:p>
          <a:p>
            <a:pPr marL="685800" lvl="1">
              <a:buFont typeface="Arial" pitchFamily="34" charset="0"/>
              <a:buChar char="•"/>
            </a:pPr>
            <a:r>
              <a:rPr lang="da-DK" sz="1200" dirty="0" smtClean="0"/>
              <a:t>Præsentationsrunde, få alle elever på banen i forhold til tema (</a:t>
            </a:r>
            <a:r>
              <a:rPr lang="da-DK" sz="1200" dirty="0" err="1" smtClean="0"/>
              <a:t>fX</a:t>
            </a:r>
            <a:r>
              <a:rPr lang="da-DK" sz="1200" dirty="0" smtClean="0"/>
              <a:t> ‘nævn episode hvor I lærte meget’. Hvad er I mest optages af for tiden i forhold til gymnasiet).</a:t>
            </a:r>
          </a:p>
          <a:p>
            <a:pPr marL="400050" lvl="1" indent="0">
              <a:buNone/>
            </a:pPr>
            <a:endParaRPr lang="da-DK" sz="800" dirty="0"/>
          </a:p>
          <a:p>
            <a:pPr marL="0" indent="0">
              <a:buNone/>
            </a:pPr>
            <a:r>
              <a:rPr lang="da-DK" sz="1600" b="1" dirty="0" smtClean="0"/>
              <a:t>4.      Gruppediskussion med afsæt i spørgsmål og ‘</a:t>
            </a:r>
            <a:r>
              <a:rPr lang="da-DK" sz="1600" b="1" dirty="0" err="1" smtClean="0"/>
              <a:t>probes</a:t>
            </a:r>
            <a:r>
              <a:rPr lang="da-DK" sz="1600" b="1" dirty="0" smtClean="0"/>
              <a:t>’</a:t>
            </a:r>
            <a:endParaRPr lang="da-DK" sz="1600" b="1" dirty="0"/>
          </a:p>
          <a:p>
            <a:pPr lvl="1">
              <a:buFont typeface="Arial" pitchFamily="34" charset="0"/>
              <a:buChar char="•"/>
            </a:pPr>
            <a:r>
              <a:rPr lang="da-DK" sz="1200" dirty="0"/>
              <a:t>Diskussionsspørgsmål </a:t>
            </a:r>
            <a:r>
              <a:rPr lang="da-DK" sz="1200" dirty="0" smtClean="0"/>
              <a:t> - ‘hvad skal der til for at være en god elev i jeres klasse’?</a:t>
            </a:r>
          </a:p>
          <a:p>
            <a:pPr lvl="1">
              <a:buFont typeface="Arial" pitchFamily="34" charset="0"/>
              <a:buChar char="•"/>
            </a:pPr>
            <a:r>
              <a:rPr lang="da-DK" sz="1200" dirty="0" smtClean="0"/>
              <a:t>Fokuskort – spørge ind til de usagte  (fx </a:t>
            </a:r>
            <a:r>
              <a:rPr lang="da-DK" sz="1200" dirty="0" err="1" smtClean="0"/>
              <a:t>fraværsstatestik</a:t>
            </a:r>
            <a:r>
              <a:rPr lang="da-DK" sz="1200" dirty="0" smtClean="0"/>
              <a:t> – hvorfor ser den sådan ud? Hvad skal der til for at ændre den?</a:t>
            </a:r>
          </a:p>
          <a:p>
            <a:pPr lvl="1">
              <a:buFont typeface="Arial" pitchFamily="34" charset="0"/>
              <a:buChar char="•"/>
            </a:pPr>
            <a:r>
              <a:rPr lang="da-DK" sz="1200" dirty="0" smtClean="0"/>
              <a:t>Spørge uddybende, kontrastspørgsmål (ingen af jer har nævnt), teste enighed ( er alle enige i det?)</a:t>
            </a:r>
          </a:p>
          <a:p>
            <a:pPr lvl="1">
              <a:buFont typeface="Arial" pitchFamily="34" charset="0"/>
              <a:buChar char="•"/>
            </a:pPr>
            <a:r>
              <a:rPr lang="da-DK" sz="1200" dirty="0" smtClean="0"/>
              <a:t>Øvelser (fx lav 2 og 2 en top fem over, hvad der er det vigtigste for at klare sig i gymnasiet).</a:t>
            </a:r>
          </a:p>
          <a:p>
            <a:pPr marL="457200" lvl="1" indent="0">
              <a:buNone/>
            </a:pPr>
            <a:endParaRPr lang="da-DK" sz="800" dirty="0"/>
          </a:p>
          <a:p>
            <a:pPr marL="609600" indent="-609600">
              <a:buFontTx/>
              <a:buAutoNum type="arabicPeriod" startAt="5"/>
            </a:pPr>
            <a:r>
              <a:rPr lang="da-DK" sz="1600" b="1" dirty="0" smtClean="0"/>
              <a:t>Opsamling</a:t>
            </a:r>
            <a:r>
              <a:rPr lang="da-DK" sz="1600" b="1" dirty="0"/>
              <a:t>, afsluttende </a:t>
            </a:r>
            <a:r>
              <a:rPr lang="da-DK" sz="1600" b="1" dirty="0" smtClean="0"/>
              <a:t>runde.</a:t>
            </a:r>
          </a:p>
          <a:p>
            <a:pPr marL="571500" lvl="1" indent="-171450">
              <a:buFont typeface="Arial" pitchFamily="34" charset="0"/>
              <a:buChar char="•"/>
            </a:pPr>
            <a:r>
              <a:rPr lang="da-DK" sz="1200" dirty="0" smtClean="0"/>
              <a:t>Hvad er det vigtigste, som vi har talt om i dag?</a:t>
            </a:r>
            <a:endParaRPr lang="da-DK" sz="1200" dirty="0"/>
          </a:p>
        </p:txBody>
      </p:sp>
    </p:spTree>
    <p:extLst>
      <p:ext uri="{BB962C8B-B14F-4D97-AF65-F5344CB8AC3E}">
        <p14:creationId xmlns:p14="http://schemas.microsoft.com/office/powerpoint/2010/main" val="37909787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sz="3200" b="1" dirty="0" smtClean="0"/>
              <a:t>Analyse af fokusgruppeinterviews</a:t>
            </a:r>
            <a:endParaRPr lang="da-DK" sz="3200" b="1" dirty="0"/>
          </a:p>
        </p:txBody>
      </p:sp>
      <p:sp>
        <p:nvSpPr>
          <p:cNvPr id="3" name="Pladsholder til indhold 2"/>
          <p:cNvSpPr>
            <a:spLocks noGrp="1"/>
          </p:cNvSpPr>
          <p:nvPr>
            <p:ph sz="half" idx="1"/>
          </p:nvPr>
        </p:nvSpPr>
        <p:spPr/>
        <p:txBody>
          <a:bodyPr/>
          <a:lstStyle/>
          <a:p>
            <a:pPr>
              <a:buFont typeface="Arial" pitchFamily="34" charset="0"/>
              <a:buChar char="•"/>
            </a:pPr>
            <a:r>
              <a:rPr lang="da-DK" sz="1600" dirty="0" smtClean="0"/>
              <a:t>Indsamle et ‘mættet materiale’ – kræver ofte 2-3 interviews</a:t>
            </a:r>
          </a:p>
          <a:p>
            <a:pPr>
              <a:buFont typeface="Arial" pitchFamily="34" charset="0"/>
              <a:buChar char="•"/>
            </a:pPr>
            <a:r>
              <a:rPr lang="da-DK" sz="1600" dirty="0" err="1" smtClean="0"/>
              <a:t>Transkribere</a:t>
            </a:r>
            <a:r>
              <a:rPr lang="da-DK" sz="1600" dirty="0" smtClean="0"/>
              <a:t> interviews – gruppere i temaer.</a:t>
            </a:r>
          </a:p>
          <a:p>
            <a:pPr>
              <a:buFont typeface="Arial" pitchFamily="34" charset="0"/>
              <a:buChar char="•"/>
            </a:pPr>
            <a:r>
              <a:rPr lang="da-DK" sz="1600" dirty="0" smtClean="0"/>
              <a:t> Analysere temaer – hvad fortæller de om klassens og skolens kultur? </a:t>
            </a:r>
          </a:p>
          <a:p>
            <a:pPr>
              <a:buFont typeface="Arial" pitchFamily="34" charset="0"/>
              <a:buChar char="•"/>
            </a:pPr>
            <a:r>
              <a:rPr lang="da-DK" sz="1600" dirty="0" smtClean="0"/>
              <a:t>Hvad er selvfølgeligt/naturligt? Hvad forhandles? Hvad ekskluderes? </a:t>
            </a:r>
          </a:p>
          <a:p>
            <a:pPr>
              <a:buFont typeface="Arial" pitchFamily="34" charset="0"/>
              <a:buChar char="•"/>
            </a:pPr>
            <a:r>
              <a:rPr lang="da-DK" sz="1600" dirty="0" smtClean="0"/>
              <a:t>Hvilke praksisser i klassen og på skolen er med til at skabe de kulturelle mønstre?</a:t>
            </a:r>
          </a:p>
          <a:p>
            <a:pPr>
              <a:buFont typeface="Arial" pitchFamily="34" charset="0"/>
              <a:buChar char="•"/>
            </a:pPr>
            <a:r>
              <a:rPr lang="da-DK" sz="1600" dirty="0" smtClean="0"/>
              <a:t>Konkludere – hvilken viden giver interviewene i forhold til problemfeltet?</a:t>
            </a:r>
          </a:p>
          <a:p>
            <a:pPr>
              <a:buFont typeface="Arial" pitchFamily="34" charset="0"/>
              <a:buChar char="•"/>
            </a:pPr>
            <a:endParaRPr lang="da-DK" sz="2000" dirty="0"/>
          </a:p>
        </p:txBody>
      </p:sp>
      <p:sp>
        <p:nvSpPr>
          <p:cNvPr id="5" name="Pladsholder til indhold 4"/>
          <p:cNvSpPr>
            <a:spLocks noGrp="1"/>
          </p:cNvSpPr>
          <p:nvPr>
            <p:ph sz="half" idx="2"/>
          </p:nvPr>
        </p:nvSpPr>
        <p:spPr/>
        <p:txBody>
          <a:bodyPr/>
          <a:lstStyle/>
          <a:p>
            <a:pPr marL="0" indent="0">
              <a:buNone/>
            </a:pPr>
            <a:endParaRPr lang="da-DK"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2852936"/>
            <a:ext cx="3384376"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a-DK" sz="3200" b="1" dirty="0" smtClean="0"/>
              <a:t>Læs mere om fokusgruppeinterview</a:t>
            </a:r>
            <a:endParaRPr lang="da-DK" sz="3200" b="1" dirty="0"/>
          </a:p>
        </p:txBody>
      </p:sp>
      <p:sp>
        <p:nvSpPr>
          <p:cNvPr id="6" name="Pladsholder til indhold 5"/>
          <p:cNvSpPr>
            <a:spLocks noGrp="1"/>
          </p:cNvSpPr>
          <p:nvPr>
            <p:ph idx="1"/>
          </p:nvPr>
        </p:nvSpPr>
        <p:spPr/>
        <p:txBody>
          <a:bodyPr/>
          <a:lstStyle/>
          <a:p>
            <a:r>
              <a:rPr lang="da-DK" sz="2000" dirty="0" smtClean="0"/>
              <a:t>Halkier, Bente (2008): </a:t>
            </a:r>
            <a:r>
              <a:rPr lang="da-DK" sz="2000" i="1" dirty="0" smtClean="0"/>
              <a:t>Fokusgrupper. </a:t>
            </a:r>
            <a:r>
              <a:rPr lang="da-DK" sz="2000" dirty="0" err="1" smtClean="0"/>
              <a:t>Samfundsliteratur</a:t>
            </a:r>
            <a:r>
              <a:rPr lang="da-DK" sz="2000" dirty="0" smtClean="0"/>
              <a:t>.</a:t>
            </a:r>
          </a:p>
          <a:p>
            <a:pPr>
              <a:buNone/>
            </a:pPr>
            <a:endParaRPr lang="da-DK" sz="2000" dirty="0" smtClean="0"/>
          </a:p>
          <a:p>
            <a:r>
              <a:rPr lang="da-DK" sz="2000" dirty="0" err="1" smtClean="0"/>
              <a:t>Demant</a:t>
            </a:r>
            <a:r>
              <a:rPr lang="da-DK" sz="2000" dirty="0" smtClean="0"/>
              <a:t>, J. (2006): </a:t>
            </a:r>
            <a:r>
              <a:rPr lang="da-DK" sz="2000" i="1" dirty="0" smtClean="0"/>
              <a:t>Fokusgruppen – spørgsmål til fænomener i nuet</a:t>
            </a:r>
            <a:r>
              <a:rPr lang="da-DK" sz="2000" dirty="0" smtClean="0"/>
              <a:t>. I Bjerg, Ole &amp; Villadsen, Kaspar (red): </a:t>
            </a:r>
            <a:r>
              <a:rPr lang="da-DK" sz="2000" i="1" dirty="0" smtClean="0"/>
              <a:t>Sociologiske metoder</a:t>
            </a:r>
            <a:r>
              <a:rPr lang="da-DK" sz="2000" dirty="0" smtClean="0"/>
              <a:t>. Samfundslitteratur.</a:t>
            </a:r>
          </a:p>
          <a:p>
            <a:endParaRPr lang="da-DK" sz="2000" dirty="0" smtClean="0"/>
          </a:p>
          <a:p>
            <a:r>
              <a:rPr lang="da-DK" sz="2000" dirty="0" err="1" smtClean="0"/>
              <a:t>Wibeck</a:t>
            </a:r>
            <a:r>
              <a:rPr lang="da-DK" sz="2000" dirty="0" smtClean="0"/>
              <a:t>, Victoria (2011): </a:t>
            </a:r>
            <a:r>
              <a:rPr lang="da-DK" sz="2000" i="1" dirty="0" smtClean="0"/>
              <a:t>Med fokus på interaktion. </a:t>
            </a:r>
            <a:r>
              <a:rPr lang="da-DK" sz="2000" i="1" dirty="0" err="1" smtClean="0"/>
              <a:t>Att</a:t>
            </a:r>
            <a:r>
              <a:rPr lang="da-DK" sz="2000" i="1" dirty="0" smtClean="0"/>
              <a:t> </a:t>
            </a:r>
            <a:r>
              <a:rPr lang="da-DK" sz="2000" i="1" dirty="0" err="1" smtClean="0"/>
              <a:t>fånga</a:t>
            </a:r>
            <a:r>
              <a:rPr lang="da-DK" sz="2000" i="1" dirty="0" smtClean="0"/>
              <a:t> </a:t>
            </a:r>
            <a:r>
              <a:rPr lang="da-DK" sz="2000" i="1" dirty="0" err="1" smtClean="0"/>
              <a:t>samspelet</a:t>
            </a:r>
            <a:r>
              <a:rPr lang="da-DK" sz="2000" i="1" dirty="0" smtClean="0"/>
              <a:t> </a:t>
            </a:r>
            <a:r>
              <a:rPr lang="da-DK" sz="2000" i="1" dirty="0" err="1" smtClean="0"/>
              <a:t>mellan</a:t>
            </a:r>
            <a:r>
              <a:rPr lang="da-DK" sz="2000" i="1" dirty="0" smtClean="0"/>
              <a:t> deltagere, ideer </a:t>
            </a:r>
            <a:r>
              <a:rPr lang="da-DK" sz="2000" i="1" dirty="0" err="1" smtClean="0"/>
              <a:t>och</a:t>
            </a:r>
            <a:r>
              <a:rPr lang="da-DK" sz="2000" i="1" dirty="0" smtClean="0"/>
              <a:t> argument i fokusgruppestudier.</a:t>
            </a:r>
            <a:r>
              <a:rPr lang="da-DK" sz="2000" dirty="0" smtClean="0"/>
              <a:t> I Fangen, Katrine &amp; </a:t>
            </a:r>
            <a:r>
              <a:rPr lang="da-DK" sz="2000" dirty="0" err="1" smtClean="0"/>
              <a:t>Sellerberg</a:t>
            </a:r>
            <a:r>
              <a:rPr lang="da-DK" sz="2000" dirty="0" smtClean="0"/>
              <a:t>, Ann-Mari (red): </a:t>
            </a:r>
            <a:r>
              <a:rPr lang="da-DK" sz="2000" i="1" dirty="0" err="1" smtClean="0"/>
              <a:t>Många</a:t>
            </a:r>
            <a:r>
              <a:rPr lang="da-DK" sz="2000" i="1" dirty="0" smtClean="0"/>
              <a:t> </a:t>
            </a:r>
            <a:r>
              <a:rPr lang="da-DK" sz="2000" i="1" dirty="0" err="1" smtClean="0"/>
              <a:t>möjliga</a:t>
            </a:r>
            <a:r>
              <a:rPr lang="da-DK" sz="2000" i="1" dirty="0" smtClean="0"/>
              <a:t> metoder. </a:t>
            </a:r>
            <a:r>
              <a:rPr lang="da-DK" sz="2000" dirty="0" smtClean="0"/>
              <a:t> </a:t>
            </a:r>
            <a:r>
              <a:rPr lang="da-DK" sz="2000" dirty="0" err="1" smtClean="0"/>
              <a:t>Studentliteratur</a:t>
            </a:r>
            <a:r>
              <a:rPr lang="da-DK" sz="2000" smtClean="0"/>
              <a:t>.</a:t>
            </a:r>
            <a:endParaRPr lang="da-DK" sz="2000" dirty="0" smtClean="0"/>
          </a:p>
          <a:p>
            <a:endParaRPr lang="da-DK" sz="20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400" b="1" dirty="0" smtClean="0"/>
              <a:t>Refleksionslog</a:t>
            </a:r>
            <a:br>
              <a:rPr lang="da-DK" sz="2400" b="1" dirty="0" smtClean="0"/>
            </a:br>
            <a:r>
              <a:rPr lang="da-DK" sz="2000" dirty="0" smtClean="0"/>
              <a:t>Udfyldes på lærer/teammøde</a:t>
            </a:r>
            <a:endParaRPr lang="da-DK" sz="2400" b="1"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398596460"/>
              </p:ext>
            </p:extLst>
          </p:nvPr>
        </p:nvGraphicFramePr>
        <p:xfrm>
          <a:off x="539552" y="1052736"/>
          <a:ext cx="8229600" cy="5668496"/>
        </p:xfrm>
        <a:graphic>
          <a:graphicData uri="http://schemas.openxmlformats.org/drawingml/2006/table">
            <a:tbl>
              <a:tblPr firstRow="1" bandRow="1">
                <a:tableStyleId>{5C22544A-7EE6-4342-B048-85BDC9FD1C3A}</a:tableStyleId>
              </a:tblPr>
              <a:tblGrid>
                <a:gridCol w="1440160"/>
                <a:gridCol w="3312368"/>
                <a:gridCol w="3477072"/>
              </a:tblGrid>
              <a:tr h="1584176">
                <a:tc>
                  <a:txBody>
                    <a:bodyPr/>
                    <a:lstStyle/>
                    <a:p>
                      <a:r>
                        <a:rPr lang="da-DK" sz="2400" dirty="0" smtClean="0"/>
                        <a:t>Før</a:t>
                      </a:r>
                      <a:endParaRPr lang="da-DK" sz="2400" dirty="0"/>
                    </a:p>
                  </a:txBody>
                  <a:tcPr>
                    <a:solidFill>
                      <a:srgbClr val="FF0000"/>
                    </a:solidFill>
                  </a:tcPr>
                </a:tc>
                <a:tc>
                  <a:txBody>
                    <a:bodyPr/>
                    <a:lstStyle/>
                    <a:p>
                      <a:pPr marL="285750" indent="-285750">
                        <a:buFont typeface="Arial" pitchFamily="34" charset="0"/>
                        <a:buChar char="•"/>
                      </a:pPr>
                      <a:r>
                        <a:rPr lang="da-DK" sz="1600" b="0" dirty="0" smtClean="0"/>
                        <a:t>Hvilke forventninger har I til eksperimentet?</a:t>
                      </a:r>
                    </a:p>
                    <a:p>
                      <a:pPr marL="285750" indent="-285750">
                        <a:buFont typeface="Arial" pitchFamily="34" charset="0"/>
                        <a:buChar char="•"/>
                      </a:pPr>
                      <a:r>
                        <a:rPr lang="da-DK" sz="1600" b="0" dirty="0" smtClean="0"/>
                        <a:t>Hvad</a:t>
                      </a:r>
                      <a:r>
                        <a:rPr lang="da-DK" sz="1600" b="0" baseline="0" dirty="0" smtClean="0"/>
                        <a:t> bliver sværest/ mest udfordrende?</a:t>
                      </a:r>
                    </a:p>
                    <a:p>
                      <a:pPr marL="285750" indent="-285750">
                        <a:buFont typeface="Arial" pitchFamily="34" charset="0"/>
                        <a:buChar char="•"/>
                      </a:pPr>
                      <a:r>
                        <a:rPr lang="da-DK" sz="1600" b="0" baseline="0" dirty="0" smtClean="0"/>
                        <a:t>Hvad skal eleverne gøre anderledes?</a:t>
                      </a:r>
                    </a:p>
                    <a:p>
                      <a:pPr marL="285750" indent="-285750">
                        <a:buFont typeface="Arial" pitchFamily="34" charset="0"/>
                        <a:buChar char="•"/>
                      </a:pPr>
                      <a:r>
                        <a:rPr lang="da-DK" sz="1600" b="0" baseline="0" dirty="0" smtClean="0"/>
                        <a:t>Hvad skal lærerne gøre anderledes?</a:t>
                      </a:r>
                    </a:p>
                  </a:txBody>
                  <a:tcPr>
                    <a:solidFill>
                      <a:srgbClr val="FF0000"/>
                    </a:solidFill>
                  </a:tcPr>
                </a:tc>
                <a:tc>
                  <a:txBody>
                    <a:bodyPr/>
                    <a:lstStyle/>
                    <a:p>
                      <a:pPr marL="0" indent="0">
                        <a:buFont typeface="Arial" pitchFamily="34" charset="0"/>
                        <a:buNone/>
                      </a:pPr>
                      <a:endParaRPr lang="da-DK" b="0" dirty="0"/>
                    </a:p>
                  </a:txBody>
                  <a:tcPr>
                    <a:solidFill>
                      <a:srgbClr val="FF0000"/>
                    </a:solidFill>
                  </a:tcPr>
                </a:tc>
              </a:tr>
              <a:tr h="1192554">
                <a:tc>
                  <a:txBody>
                    <a:bodyPr/>
                    <a:lstStyle/>
                    <a:p>
                      <a:r>
                        <a:rPr lang="da-DK" sz="2400" b="1" dirty="0" smtClean="0"/>
                        <a:t>Under</a:t>
                      </a:r>
                    </a:p>
                    <a:p>
                      <a:r>
                        <a:rPr lang="da-DK" sz="1600" b="0" dirty="0" smtClean="0"/>
                        <a:t>(umiddelbart</a:t>
                      </a:r>
                      <a:r>
                        <a:rPr lang="da-DK" sz="1600" b="0" baseline="0" dirty="0" smtClean="0"/>
                        <a:t> efter)</a:t>
                      </a:r>
                      <a:endParaRPr lang="da-DK" sz="1600" b="0" dirty="0"/>
                    </a:p>
                  </a:txBody>
                  <a:tcPr>
                    <a:solidFill>
                      <a:srgbClr val="DA8076"/>
                    </a:solidFill>
                  </a:tcPr>
                </a:tc>
                <a:tc>
                  <a:txBody>
                    <a:bodyPr/>
                    <a:lstStyle/>
                    <a:p>
                      <a:pPr marL="285750" indent="-285750">
                        <a:buFont typeface="Arial" pitchFamily="34" charset="0"/>
                        <a:buChar char="•"/>
                      </a:pPr>
                      <a:r>
                        <a:rPr lang="da-DK" sz="1600" dirty="0" smtClean="0"/>
                        <a:t>Hvad skete der?</a:t>
                      </a:r>
                      <a:endParaRPr lang="da-DK" sz="1600" baseline="0" dirty="0" smtClean="0"/>
                    </a:p>
                    <a:p>
                      <a:pPr marL="285750" indent="-285750">
                        <a:buFont typeface="Arial" pitchFamily="34" charset="0"/>
                        <a:buChar char="•"/>
                      </a:pPr>
                      <a:r>
                        <a:rPr lang="da-DK" sz="1600" baseline="0" dirty="0" smtClean="0"/>
                        <a:t>Gjorde lærerne noget anderledes end normalt? Hvad?</a:t>
                      </a:r>
                    </a:p>
                    <a:p>
                      <a:pPr marL="285750" indent="-285750">
                        <a:buFont typeface="Arial" pitchFamily="34" charset="0"/>
                        <a:buChar char="•"/>
                      </a:pPr>
                      <a:r>
                        <a:rPr lang="da-DK" sz="1600" baseline="0" dirty="0" smtClean="0"/>
                        <a:t>Gjorde du noget anderledes?</a:t>
                      </a:r>
                    </a:p>
                    <a:p>
                      <a:pPr marL="285750" indent="-285750">
                        <a:buFont typeface="Arial" pitchFamily="34" charset="0"/>
                        <a:buChar char="•"/>
                      </a:pPr>
                      <a:r>
                        <a:rPr lang="da-DK" sz="1600" baseline="0" dirty="0" smtClean="0"/>
                        <a:t>Var der andre elever, der handlede anderledes?</a:t>
                      </a:r>
                    </a:p>
                    <a:p>
                      <a:pPr marL="285750" indent="-285750">
                        <a:buFont typeface="Arial" pitchFamily="34" charset="0"/>
                        <a:buChar char="•"/>
                      </a:pPr>
                      <a:r>
                        <a:rPr lang="da-DK" sz="1600" baseline="0" dirty="0" smtClean="0"/>
                        <a:t>Hvad synes du umiddelbart om det, de oplevede?</a:t>
                      </a:r>
                      <a:endParaRPr lang="da-DK" sz="1600" baseline="0" dirty="0"/>
                    </a:p>
                  </a:txBody>
                  <a:tcPr>
                    <a:solidFill>
                      <a:srgbClr val="DA8076"/>
                    </a:solidFill>
                  </a:tcPr>
                </a:tc>
                <a:tc>
                  <a:txBody>
                    <a:bodyPr/>
                    <a:lstStyle/>
                    <a:p>
                      <a:pPr marL="285750" indent="-285750">
                        <a:buFont typeface="Arial" pitchFamily="34" charset="0"/>
                        <a:buChar char="•"/>
                      </a:pPr>
                      <a:endParaRPr lang="da-DK" dirty="0"/>
                    </a:p>
                  </a:txBody>
                  <a:tcPr>
                    <a:solidFill>
                      <a:srgbClr val="DA8076"/>
                    </a:solidFill>
                  </a:tcPr>
                </a:tc>
              </a:tr>
              <a:tr h="1205800">
                <a:tc>
                  <a:txBody>
                    <a:bodyPr/>
                    <a:lstStyle/>
                    <a:p>
                      <a:r>
                        <a:rPr lang="da-DK" sz="2400" b="1" dirty="0" smtClean="0"/>
                        <a:t>Efter</a:t>
                      </a:r>
                      <a:endParaRPr lang="da-DK" sz="2400" b="1" dirty="0"/>
                    </a:p>
                  </a:txBody>
                  <a:tcPr/>
                </a:tc>
                <a:tc>
                  <a:txBody>
                    <a:bodyPr/>
                    <a:lstStyle/>
                    <a:p>
                      <a:pPr marL="285750" indent="-285750">
                        <a:buFont typeface="Arial" pitchFamily="34" charset="0"/>
                        <a:buChar char="•"/>
                      </a:pPr>
                      <a:r>
                        <a:rPr lang="da-DK" sz="1600" dirty="0" smtClean="0"/>
                        <a:t>Hvad synes</a:t>
                      </a:r>
                      <a:r>
                        <a:rPr lang="da-DK" sz="1600" baseline="0" dirty="0" smtClean="0"/>
                        <a:t> du om at være med i </a:t>
                      </a:r>
                      <a:r>
                        <a:rPr lang="da-DK" sz="1600" baseline="0" dirty="0" err="1" smtClean="0"/>
                        <a:t>xx</a:t>
                      </a:r>
                      <a:r>
                        <a:rPr lang="da-DK" sz="1600" baseline="0" dirty="0" smtClean="0"/>
                        <a:t> eksperiment</a:t>
                      </a:r>
                      <a:r>
                        <a:rPr lang="da-DK" sz="1600" dirty="0" smtClean="0"/>
                        <a:t>?</a:t>
                      </a:r>
                    </a:p>
                    <a:p>
                      <a:pPr marL="285750" indent="-285750">
                        <a:buFont typeface="Arial" pitchFamily="34" charset="0"/>
                        <a:buChar char="•"/>
                      </a:pPr>
                      <a:r>
                        <a:rPr lang="da-DK" sz="1600" dirty="0" smtClean="0"/>
                        <a:t>Hvad</a:t>
                      </a:r>
                      <a:r>
                        <a:rPr lang="da-DK" sz="1600" baseline="0" dirty="0" smtClean="0"/>
                        <a:t> synes du fungerede bedst? Hvorfor?</a:t>
                      </a:r>
                    </a:p>
                    <a:p>
                      <a:pPr marL="285750" indent="-285750">
                        <a:buFont typeface="Arial" pitchFamily="34" charset="0"/>
                        <a:buChar char="•"/>
                      </a:pPr>
                      <a:r>
                        <a:rPr lang="da-DK" sz="1600" baseline="0" dirty="0" smtClean="0"/>
                        <a:t>Hvad synes du var svært? Hvorfor?</a:t>
                      </a:r>
                      <a:endParaRPr lang="da-DK" sz="1600" dirty="0" smtClean="0"/>
                    </a:p>
                    <a:p>
                      <a:pPr marL="285750" indent="-285750">
                        <a:buFont typeface="Arial" pitchFamily="34" charset="0"/>
                        <a:buChar char="•"/>
                      </a:pPr>
                      <a:r>
                        <a:rPr lang="da-DK" sz="1600" dirty="0" smtClean="0"/>
                        <a:t>Hvilke anbefalinger</a:t>
                      </a:r>
                      <a:r>
                        <a:rPr lang="da-DK" sz="1600" baseline="0" dirty="0" smtClean="0"/>
                        <a:t> vil du give hvis </a:t>
                      </a:r>
                      <a:r>
                        <a:rPr lang="da-DK" sz="1600" baseline="0" dirty="0" err="1" smtClean="0"/>
                        <a:t>xx</a:t>
                      </a:r>
                      <a:r>
                        <a:rPr lang="da-DK" sz="1600" baseline="0" dirty="0" smtClean="0"/>
                        <a:t> skal gennemføres en anden gang?</a:t>
                      </a:r>
                    </a:p>
                  </a:txBody>
                  <a:tcPr/>
                </a:tc>
                <a:tc>
                  <a:txBody>
                    <a:bodyPr/>
                    <a:lstStyle/>
                    <a:p>
                      <a:endParaRPr lang="da-DK" dirty="0"/>
                    </a:p>
                  </a:txBody>
                  <a:tcPr/>
                </a:tc>
              </a:tr>
            </a:tbl>
          </a:graphicData>
        </a:graphic>
      </p:graphicFrame>
      <p:sp>
        <p:nvSpPr>
          <p:cNvPr id="5" name="Tekstboks 4"/>
          <p:cNvSpPr txBox="1"/>
          <p:nvPr/>
        </p:nvSpPr>
        <p:spPr>
          <a:xfrm>
            <a:off x="971600" y="332656"/>
            <a:ext cx="5544616" cy="523220"/>
          </a:xfrm>
          <a:prstGeom prst="rect">
            <a:avLst/>
          </a:prstGeom>
          <a:noFill/>
        </p:spPr>
        <p:txBody>
          <a:bodyPr wrap="square" rtlCol="0">
            <a:spAutoFit/>
          </a:bodyPr>
          <a:lstStyle/>
          <a:p>
            <a:r>
              <a:rPr lang="da-DK" sz="1400" b="1" dirty="0" err="1" smtClean="0"/>
              <a:t>Refleksionslog</a:t>
            </a:r>
            <a:r>
              <a:rPr lang="da-DK" sz="1400" b="1" dirty="0" smtClean="0"/>
              <a:t>. Udfyldes af eleverne før, under og efter indsatsen</a:t>
            </a:r>
          </a:p>
          <a:p>
            <a:r>
              <a:rPr lang="da-DK" sz="1400" b="1" dirty="0" smtClean="0"/>
              <a:t>Giver procesperspektiv på elevernes oplevelser</a:t>
            </a:r>
            <a:endParaRPr lang="da-DK" sz="1400" b="1" dirty="0"/>
          </a:p>
        </p:txBody>
      </p:sp>
    </p:spTree>
    <p:extLst>
      <p:ext uri="{BB962C8B-B14F-4D97-AF65-F5344CB8AC3E}">
        <p14:creationId xmlns:p14="http://schemas.microsoft.com/office/powerpoint/2010/main" val="3520554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200" b="1" dirty="0" smtClean="0"/>
              <a:t>Dataplanlægningsmatrice</a:t>
            </a:r>
            <a:endParaRPr lang="da-DK" sz="3200" b="1" dirty="0"/>
          </a:p>
        </p:txBody>
      </p:sp>
      <p:graphicFrame>
        <p:nvGraphicFramePr>
          <p:cNvPr id="4" name="Pladsholder til indhold 3"/>
          <p:cNvGraphicFramePr>
            <a:graphicFrameLocks noGrp="1"/>
          </p:cNvGraphicFramePr>
          <p:nvPr>
            <p:ph idx="1"/>
          </p:nvPr>
        </p:nvGraphicFramePr>
        <p:xfrm>
          <a:off x="683568" y="2564904"/>
          <a:ext cx="7772400" cy="3672840"/>
        </p:xfrm>
        <a:graphic>
          <a:graphicData uri="http://schemas.openxmlformats.org/drawingml/2006/table">
            <a:tbl>
              <a:tblPr firstRow="1" bandRow="1">
                <a:tableStyleId>{793D81CF-94F2-401A-BA57-92F5A7B2D0C5}</a:tableStyleId>
              </a:tblPr>
              <a:tblGrid>
                <a:gridCol w="429816"/>
                <a:gridCol w="1512168"/>
                <a:gridCol w="1728192"/>
                <a:gridCol w="1368152"/>
                <a:gridCol w="1438672"/>
                <a:gridCol w="1295400"/>
              </a:tblGrid>
              <a:tr h="370840">
                <a:tc>
                  <a:txBody>
                    <a:bodyPr/>
                    <a:lstStyle/>
                    <a:p>
                      <a:endParaRPr lang="da-DK" dirty="0"/>
                    </a:p>
                  </a:txBody>
                  <a:tcPr/>
                </a:tc>
                <a:tc>
                  <a:txBody>
                    <a:bodyPr/>
                    <a:lstStyle/>
                    <a:p>
                      <a:r>
                        <a:rPr lang="da-DK" sz="1400" dirty="0" smtClean="0"/>
                        <a:t>Hvad vil jeg vide?</a:t>
                      </a:r>
                      <a:endParaRPr lang="da-DK" sz="1400" dirty="0"/>
                    </a:p>
                  </a:txBody>
                  <a:tcPr/>
                </a:tc>
                <a:tc>
                  <a:txBody>
                    <a:bodyPr/>
                    <a:lstStyle/>
                    <a:p>
                      <a:r>
                        <a:rPr lang="da-DK" sz="1400" dirty="0" smtClean="0"/>
                        <a:t>Hvilke data vil kunne besvare spørgsmål (statistik</a:t>
                      </a:r>
                      <a:r>
                        <a:rPr lang="da-DK" sz="1400" baseline="0" dirty="0" smtClean="0"/>
                        <a:t> observationer, udsagn)</a:t>
                      </a:r>
                      <a:endParaRPr lang="da-DK" sz="1400" dirty="0"/>
                    </a:p>
                  </a:txBody>
                  <a:tcPr/>
                </a:tc>
                <a:tc>
                  <a:txBody>
                    <a:bodyPr/>
                    <a:lstStyle/>
                    <a:p>
                      <a:r>
                        <a:rPr lang="da-DK" sz="1400" dirty="0" smtClean="0"/>
                        <a:t>Hvordan kan jeg skaffe data?</a:t>
                      </a:r>
                      <a:endParaRPr lang="da-DK" sz="1400" dirty="0"/>
                    </a:p>
                  </a:txBody>
                  <a:tcPr/>
                </a:tc>
                <a:tc>
                  <a:txBody>
                    <a:bodyPr/>
                    <a:lstStyle/>
                    <a:p>
                      <a:r>
                        <a:rPr lang="da-DK" sz="1400" dirty="0" smtClean="0"/>
                        <a:t>Hvordan bearbejde</a:t>
                      </a:r>
                      <a:r>
                        <a:rPr lang="da-DK" sz="1400" baseline="0" dirty="0" smtClean="0"/>
                        <a:t> data (udskrift, referater, tematisere)</a:t>
                      </a:r>
                      <a:endParaRPr lang="da-DK" sz="1400" dirty="0"/>
                    </a:p>
                  </a:txBody>
                  <a:tcPr/>
                </a:tc>
                <a:tc>
                  <a:txBody>
                    <a:bodyPr/>
                    <a:lstStyle/>
                    <a:p>
                      <a:r>
                        <a:rPr lang="da-DK" sz="1400" dirty="0" smtClean="0"/>
                        <a:t>Tidsplan for indsamling: Hvem, hvad,</a:t>
                      </a:r>
                      <a:r>
                        <a:rPr lang="da-DK" sz="1400" baseline="0" dirty="0" smtClean="0"/>
                        <a:t> hvor, hvornår</a:t>
                      </a:r>
                      <a:endParaRPr lang="da-DK" sz="1400" dirty="0"/>
                    </a:p>
                  </a:txBody>
                  <a:tcPr/>
                </a:tc>
              </a:tr>
              <a:tr h="370840">
                <a:tc>
                  <a:txBody>
                    <a:bodyPr/>
                    <a:lstStyle/>
                    <a:p>
                      <a:r>
                        <a:rPr lang="da-DK" dirty="0" smtClean="0"/>
                        <a:t>1. </a:t>
                      </a:r>
                      <a:endParaRPr lang="da-DK" dirty="0"/>
                    </a:p>
                  </a:txBody>
                  <a:tcPr/>
                </a:tc>
                <a:tc>
                  <a:txBody>
                    <a:bodyPr/>
                    <a:lstStyle/>
                    <a:p>
                      <a:endParaRPr lang="da-DK" dirty="0" smtClean="0"/>
                    </a:p>
                    <a:p>
                      <a:endParaRPr lang="da-DK" sz="900" dirty="0"/>
                    </a:p>
                  </a:txBody>
                  <a:tcPr/>
                </a:tc>
                <a:tc>
                  <a:txBody>
                    <a:bodyPr/>
                    <a:lstStyle/>
                    <a:p>
                      <a:endParaRPr lang="da-DK" dirty="0"/>
                    </a:p>
                  </a:txBody>
                  <a:tcPr/>
                </a:tc>
                <a:tc>
                  <a:txBody>
                    <a:bodyPr/>
                    <a:lstStyle/>
                    <a:p>
                      <a:endParaRPr lang="da-DK"/>
                    </a:p>
                  </a:txBody>
                  <a:tcPr/>
                </a:tc>
                <a:tc>
                  <a:txBody>
                    <a:bodyPr/>
                    <a:lstStyle/>
                    <a:p>
                      <a:endParaRPr lang="da-DK"/>
                    </a:p>
                  </a:txBody>
                  <a:tcPr/>
                </a:tc>
                <a:tc>
                  <a:txBody>
                    <a:bodyPr/>
                    <a:lstStyle/>
                    <a:p>
                      <a:endParaRPr lang="da-DK"/>
                    </a:p>
                  </a:txBody>
                  <a:tcPr/>
                </a:tc>
              </a:tr>
              <a:tr h="370840">
                <a:tc>
                  <a:txBody>
                    <a:bodyPr/>
                    <a:lstStyle/>
                    <a:p>
                      <a:r>
                        <a:rPr lang="da-DK" dirty="0" smtClean="0"/>
                        <a:t>2.</a:t>
                      </a:r>
                      <a:endParaRPr lang="da-DK" dirty="0"/>
                    </a:p>
                  </a:txBody>
                  <a:tcPr/>
                </a:tc>
                <a:tc>
                  <a:txBody>
                    <a:bodyPr/>
                    <a:lstStyle/>
                    <a:p>
                      <a:endParaRPr lang="da-DK" dirty="0" smtClean="0"/>
                    </a:p>
                    <a:p>
                      <a:endParaRPr lang="da-DK" sz="900" dirty="0"/>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r>
              <a:tr h="370840">
                <a:tc>
                  <a:txBody>
                    <a:bodyPr/>
                    <a:lstStyle/>
                    <a:p>
                      <a:r>
                        <a:rPr lang="da-DK" dirty="0" smtClean="0"/>
                        <a:t>3.</a:t>
                      </a:r>
                      <a:endParaRPr lang="da-DK" dirty="0"/>
                    </a:p>
                  </a:txBody>
                  <a:tcPr/>
                </a:tc>
                <a:tc>
                  <a:txBody>
                    <a:bodyPr/>
                    <a:lstStyle/>
                    <a:p>
                      <a:endParaRPr lang="da-DK" dirty="0" smtClean="0"/>
                    </a:p>
                    <a:p>
                      <a:endParaRPr lang="da-DK" sz="900" dirty="0"/>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r>
              <a:tr h="370840">
                <a:tc>
                  <a:txBody>
                    <a:bodyPr/>
                    <a:lstStyle/>
                    <a:p>
                      <a:r>
                        <a:rPr lang="da-DK" dirty="0" smtClean="0"/>
                        <a:t>4.</a:t>
                      </a:r>
                      <a:endParaRPr lang="da-DK" dirty="0"/>
                    </a:p>
                  </a:txBody>
                  <a:tcPr/>
                </a:tc>
                <a:tc>
                  <a:txBody>
                    <a:bodyPr/>
                    <a:lstStyle/>
                    <a:p>
                      <a:endParaRPr lang="da-DK" dirty="0" smtClean="0"/>
                    </a:p>
                    <a:p>
                      <a:endParaRPr lang="da-DK" sz="900" dirty="0"/>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r>
              <a:tr h="370840">
                <a:tc>
                  <a:txBody>
                    <a:bodyPr/>
                    <a:lstStyle/>
                    <a:p>
                      <a:r>
                        <a:rPr lang="da-DK" dirty="0" smtClean="0"/>
                        <a:t>5.</a:t>
                      </a:r>
                      <a:endParaRPr lang="da-DK" dirty="0"/>
                    </a:p>
                  </a:txBody>
                  <a:tcPr/>
                </a:tc>
                <a:tc>
                  <a:txBody>
                    <a:bodyPr/>
                    <a:lstStyle/>
                    <a:p>
                      <a:endParaRPr lang="da-DK" dirty="0" smtClean="0"/>
                    </a:p>
                    <a:p>
                      <a:endParaRPr lang="da-DK" sz="900" dirty="0"/>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dirty="0"/>
                    </a:p>
                  </a:txBody>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smtClean="0"/>
              <a:t>Dokumentation af eleverne oplevelser og/eller udbytte</a:t>
            </a:r>
            <a:endParaRPr lang="da-DK" sz="2800" dirty="0"/>
          </a:p>
        </p:txBody>
      </p:sp>
      <p:sp>
        <p:nvSpPr>
          <p:cNvPr id="3" name="Pladsholder til indhold 2"/>
          <p:cNvSpPr>
            <a:spLocks noGrp="1"/>
          </p:cNvSpPr>
          <p:nvPr>
            <p:ph idx="1"/>
          </p:nvPr>
        </p:nvSpPr>
        <p:spPr>
          <a:xfrm>
            <a:off x="685800" y="2420889"/>
            <a:ext cx="7772400" cy="3675114"/>
          </a:xfrm>
        </p:spPr>
        <p:txBody>
          <a:bodyPr/>
          <a:lstStyle/>
          <a:p>
            <a:pPr>
              <a:buNone/>
            </a:pPr>
            <a:r>
              <a:rPr lang="da-DK" sz="2000" dirty="0" smtClean="0"/>
              <a:t>Mål: Alle projekter samler data ind om elevernes oplevelser og /eller udbytte</a:t>
            </a:r>
          </a:p>
          <a:p>
            <a:pPr>
              <a:buNone/>
            </a:pPr>
            <a:r>
              <a:rPr lang="da-DK" sz="2000" dirty="0" smtClean="0"/>
              <a:t>Data indgår i fælles </a:t>
            </a:r>
            <a:r>
              <a:rPr lang="da-DK" sz="2000" dirty="0" err="1" smtClean="0"/>
              <a:t>vidensproduktion</a:t>
            </a:r>
            <a:r>
              <a:rPr lang="da-DK" sz="2000" dirty="0" smtClean="0"/>
              <a:t> – analyseres i fælles rapport</a:t>
            </a:r>
          </a:p>
          <a:p>
            <a:pPr>
              <a:buNone/>
            </a:pPr>
            <a:r>
              <a:rPr lang="da-DK" sz="2000" b="1" dirty="0" smtClean="0"/>
              <a:t>Drøftelse i grupper: </a:t>
            </a:r>
            <a:endParaRPr lang="da-DK" sz="2000" dirty="0" smtClean="0"/>
          </a:p>
          <a:p>
            <a:r>
              <a:rPr lang="da-DK" sz="2000" dirty="0" smtClean="0"/>
              <a:t>Hvilke data har I allerede:  Fx mødereferater, trivselsundersøgelser og institutionsdata (fx fravær, frafald).</a:t>
            </a:r>
            <a:endParaRPr lang="da-DK" sz="2000" b="1" dirty="0" smtClean="0"/>
          </a:p>
          <a:p>
            <a:r>
              <a:rPr lang="da-DK" sz="2000" dirty="0" smtClean="0"/>
              <a:t>Hvilke data skal samles ind – særligt fokus på elevernes oplevelser/ udbytte. Kan I bruge de to metoder: Fokusgruppeinterview og </a:t>
            </a:r>
            <a:r>
              <a:rPr lang="da-DK" sz="2000" dirty="0" err="1" smtClean="0"/>
              <a:t>refleksionslog</a:t>
            </a:r>
            <a:r>
              <a:rPr lang="da-DK" sz="2000" dirty="0" smtClean="0"/>
              <a:t>? </a:t>
            </a:r>
            <a:r>
              <a:rPr lang="da-DK" sz="2000" smtClean="0"/>
              <a:t>Andre metoder?</a:t>
            </a:r>
            <a:endParaRPr lang="da-DK" sz="2000" dirty="0" smtClean="0"/>
          </a:p>
          <a:p>
            <a:r>
              <a:rPr lang="da-DK" sz="2000" dirty="0" smtClean="0"/>
              <a:t>Dataplanlægningsmatrice – hvilke data vil vi samle ind hvornår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a-DK" sz="3200" b="1" smtClean="0"/>
              <a:t>Tidsplan for forsknings- og netværksprojekt</a:t>
            </a:r>
          </a:p>
        </p:txBody>
      </p:sp>
      <p:graphicFrame>
        <p:nvGraphicFramePr>
          <p:cNvPr id="4" name="Pladsholder til indhold 3"/>
          <p:cNvGraphicFramePr>
            <a:graphicFrameLocks noGrp="1"/>
          </p:cNvGraphicFramePr>
          <p:nvPr>
            <p:ph idx="1"/>
          </p:nvPr>
        </p:nvGraphicFramePr>
        <p:xfrm>
          <a:off x="684213" y="2492375"/>
          <a:ext cx="7772400" cy="4008438"/>
        </p:xfrm>
        <a:graphic>
          <a:graphicData uri="http://schemas.openxmlformats.org/drawingml/2006/table">
            <a:tbl>
              <a:tblPr/>
              <a:tblGrid>
                <a:gridCol w="2232025"/>
                <a:gridCol w="5540375"/>
              </a:tblGrid>
              <a:tr h="3715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a-DK" sz="1600" b="1" i="0" u="none" strike="noStrike" cap="none" normalizeH="0" baseline="0" smtClean="0">
                          <a:ln>
                            <a:noFill/>
                          </a:ln>
                          <a:solidFill>
                            <a:schemeClr val="bg1"/>
                          </a:solidFill>
                          <a:effectLst/>
                          <a:latin typeface="Garamond" pitchFamily="18" charset="0"/>
                          <a:ea typeface="Arial Unicode MS" pitchFamily="34" charset="-128"/>
                          <a:cs typeface="Arial Unicode MS" pitchFamily="34" charset="-128"/>
                        </a:rPr>
                        <a:t>Tid</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a-DK" sz="1600" b="1" i="0" u="none" strike="noStrike" cap="none" normalizeH="0" baseline="0" smtClean="0">
                          <a:ln>
                            <a:noFill/>
                          </a:ln>
                          <a:solidFill>
                            <a:srgbClr val="FFFFFF"/>
                          </a:solidFill>
                          <a:effectLst/>
                          <a:latin typeface="Garamond" pitchFamily="18" charset="0"/>
                          <a:ea typeface="Arial Unicode MS" pitchFamily="34" charset="-128"/>
                          <a:cs typeface="Arial Unicode MS" pitchFamily="34" charset="-128"/>
                        </a:rPr>
                        <a:t>Aktivitet</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0000"/>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28. November 2012</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Startkonference</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14. December 2010</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Frist for at indsende revideret projektbeskrivelse</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Februar - marts 2013</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1. Forskerbesøg i sparringsklynger</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182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rgbClr val="000000"/>
                          </a:solidFill>
                          <a:effectLst/>
                          <a:latin typeface="Garamond" pitchFamily="18" charset="0"/>
                          <a:ea typeface="Arial Unicode MS" pitchFamily="34" charset="-128"/>
                          <a:cs typeface="Arial Unicode MS" pitchFamily="34" charset="-128"/>
                        </a:rPr>
                        <a:t>14. maj 2013 10 – 14.30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endParaRP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koordinatormøde.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Fokus: Inklusion, motivation og dokumentation</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Efterår 13</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2. Forskerbesøg i sparringsklynger</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182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Februar 2014</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2. Koordinatormøde</a:t>
                      </a:r>
                    </a:p>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Fokus: Evaluering, rapportskrivning, konklusioner</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Forår 2014</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Sparingssamtale om rapportskrivning, over mail eller telefon</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Juni 2014</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Frist for indsendning af rapport</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715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Oktober 2014</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a-DK" sz="1400" b="0" i="0" u="none" strike="noStrike" cap="none" normalizeH="0" baseline="0" smtClean="0">
                          <a:ln>
                            <a:noFill/>
                          </a:ln>
                          <a:solidFill>
                            <a:schemeClr val="tx1"/>
                          </a:solidFill>
                          <a:effectLst/>
                          <a:latin typeface="Garamond" pitchFamily="18" charset="0"/>
                          <a:ea typeface="Arial Unicode MS" pitchFamily="34" charset="-128"/>
                          <a:cs typeface="Arial Unicode MS" pitchFamily="34" charset="-128"/>
                        </a:rPr>
                        <a:t>Slutkonference</a:t>
                      </a:r>
                    </a:p>
                  </a:txBody>
                  <a:tcPr marT="45730" marB="4573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26863403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9" y="1052737"/>
            <a:ext cx="7772400" cy="792088"/>
          </a:xfrm>
        </p:spPr>
        <p:txBody>
          <a:bodyPr/>
          <a:lstStyle/>
          <a:p>
            <a:r>
              <a:rPr lang="da-DK" sz="3200" b="1" dirty="0" smtClean="0"/>
              <a:t>Dagens program</a:t>
            </a:r>
            <a:endParaRPr lang="da-DK" sz="3200" b="1" dirty="0"/>
          </a:p>
        </p:txBody>
      </p:sp>
      <p:sp>
        <p:nvSpPr>
          <p:cNvPr id="3" name="Pladsholder til indhold 2"/>
          <p:cNvSpPr>
            <a:spLocks noGrp="1"/>
          </p:cNvSpPr>
          <p:nvPr>
            <p:ph idx="1"/>
          </p:nvPr>
        </p:nvSpPr>
        <p:spPr>
          <a:xfrm>
            <a:off x="685800" y="1844824"/>
            <a:ext cx="7772400" cy="4251179"/>
          </a:xfrm>
        </p:spPr>
        <p:txBody>
          <a:bodyPr/>
          <a:lstStyle/>
          <a:p>
            <a:pPr>
              <a:buNone/>
            </a:pPr>
            <a:endParaRPr lang="da-DK" sz="2000" dirty="0" smtClean="0"/>
          </a:p>
          <a:p>
            <a:pPr>
              <a:buNone/>
            </a:pPr>
            <a:r>
              <a:rPr lang="da-DK" sz="2000" dirty="0" smtClean="0"/>
              <a:t>		</a:t>
            </a:r>
          </a:p>
          <a:p>
            <a:pPr>
              <a:buNone/>
            </a:pPr>
            <a:endParaRPr lang="da-DK" sz="2000" dirty="0"/>
          </a:p>
        </p:txBody>
      </p:sp>
      <p:sp>
        <p:nvSpPr>
          <p:cNvPr id="4" name="Afrundet rektangel 3"/>
          <p:cNvSpPr/>
          <p:nvPr/>
        </p:nvSpPr>
        <p:spPr>
          <a:xfrm>
            <a:off x="642939" y="1700808"/>
            <a:ext cx="7772399" cy="4824536"/>
          </a:xfrm>
          <a:prstGeom prst="roundRect">
            <a:avLst/>
          </a:prstGeom>
          <a:solidFill>
            <a:srgbClr val="DA807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None/>
            </a:pPr>
            <a:r>
              <a:rPr lang="da-DK" sz="1400" dirty="0">
                <a:solidFill>
                  <a:schemeClr val="tx1"/>
                </a:solidFill>
              </a:rPr>
              <a:t>10 – 10.15: </a:t>
            </a:r>
            <a:r>
              <a:rPr lang="da-DK" sz="1400" dirty="0" smtClean="0">
                <a:solidFill>
                  <a:schemeClr val="tx1"/>
                </a:solidFill>
              </a:rPr>
              <a:t>		Velkomst</a:t>
            </a:r>
            <a:r>
              <a:rPr lang="da-DK" sz="1400" dirty="0">
                <a:solidFill>
                  <a:schemeClr val="tx1"/>
                </a:solidFill>
              </a:rPr>
              <a:t>, dagens program</a:t>
            </a:r>
          </a:p>
          <a:p>
            <a:pPr>
              <a:buNone/>
            </a:pPr>
            <a:r>
              <a:rPr lang="da-DK" sz="1400" dirty="0">
                <a:solidFill>
                  <a:schemeClr val="tx1"/>
                </a:solidFill>
              </a:rPr>
              <a:t>		Opmærksomhedspunkter fra besøgene</a:t>
            </a:r>
          </a:p>
          <a:p>
            <a:pPr>
              <a:buNone/>
            </a:pPr>
            <a:r>
              <a:rPr lang="da-DK" sz="1400" dirty="0">
                <a:solidFill>
                  <a:schemeClr val="tx1"/>
                </a:solidFill>
              </a:rPr>
              <a:t>		Hvilken viden skal produceres i projekterne</a:t>
            </a:r>
            <a:r>
              <a:rPr lang="da-DK" sz="1400" dirty="0" smtClean="0">
                <a:solidFill>
                  <a:schemeClr val="tx1"/>
                </a:solidFill>
              </a:rPr>
              <a:t>?</a:t>
            </a:r>
          </a:p>
          <a:p>
            <a:pPr>
              <a:buNone/>
            </a:pPr>
            <a:endParaRPr lang="da-DK" sz="1400" dirty="0">
              <a:solidFill>
                <a:schemeClr val="tx1"/>
              </a:solidFill>
            </a:endParaRPr>
          </a:p>
          <a:p>
            <a:pPr>
              <a:buNone/>
            </a:pPr>
            <a:r>
              <a:rPr lang="da-DK" sz="1400" dirty="0">
                <a:solidFill>
                  <a:schemeClr val="tx1"/>
                </a:solidFill>
              </a:rPr>
              <a:t>10.15 – 10.45:  </a:t>
            </a:r>
            <a:r>
              <a:rPr lang="da-DK" sz="1400" dirty="0" smtClean="0">
                <a:solidFill>
                  <a:schemeClr val="tx1"/>
                </a:solidFill>
              </a:rPr>
              <a:t>	Camilla Børup Dyssegaard</a:t>
            </a:r>
            <a:r>
              <a:rPr lang="da-DK" sz="1400" dirty="0">
                <a:solidFill>
                  <a:schemeClr val="tx1"/>
                </a:solidFill>
              </a:rPr>
              <a:t>, </a:t>
            </a:r>
            <a:endParaRPr lang="da-DK" sz="1400" dirty="0" smtClean="0">
              <a:solidFill>
                <a:schemeClr val="tx1"/>
              </a:solidFill>
            </a:endParaRPr>
          </a:p>
          <a:p>
            <a:pPr>
              <a:buNone/>
            </a:pPr>
            <a:r>
              <a:rPr lang="da-DK" sz="1400" dirty="0">
                <a:solidFill>
                  <a:schemeClr val="tx1"/>
                </a:solidFill>
              </a:rPr>
              <a:t>	</a:t>
            </a:r>
            <a:r>
              <a:rPr lang="da-DK" sz="1400" dirty="0" smtClean="0">
                <a:solidFill>
                  <a:schemeClr val="tx1"/>
                </a:solidFill>
              </a:rPr>
              <a:t>	</a:t>
            </a:r>
            <a:r>
              <a:rPr lang="da-DK" sz="1400" i="1" dirty="0" smtClean="0">
                <a:solidFill>
                  <a:schemeClr val="tx1"/>
                </a:solidFill>
              </a:rPr>
              <a:t>Inklusion i skoleregi, </a:t>
            </a:r>
            <a:r>
              <a:rPr lang="da-DK" sz="1400" dirty="0" smtClean="0">
                <a:solidFill>
                  <a:schemeClr val="tx1"/>
                </a:solidFill>
              </a:rPr>
              <a:t>oplæg </a:t>
            </a:r>
            <a:r>
              <a:rPr lang="da-DK" sz="1400" dirty="0">
                <a:solidFill>
                  <a:schemeClr val="tx1"/>
                </a:solidFill>
              </a:rPr>
              <a:t>og </a:t>
            </a:r>
            <a:r>
              <a:rPr lang="da-DK" sz="1400" dirty="0" smtClean="0">
                <a:solidFill>
                  <a:schemeClr val="tx1"/>
                </a:solidFill>
              </a:rPr>
              <a:t>spørgsmål</a:t>
            </a:r>
          </a:p>
          <a:p>
            <a:pPr>
              <a:buNone/>
            </a:pPr>
            <a:r>
              <a:rPr lang="da-DK" sz="1400" dirty="0" smtClean="0">
                <a:solidFill>
                  <a:schemeClr val="tx1"/>
                </a:solidFill>
              </a:rPr>
              <a:t>10.45 – 11.15:	Susanne  Murning oplæg og spørgsmål</a:t>
            </a:r>
          </a:p>
          <a:p>
            <a:pPr>
              <a:buNone/>
            </a:pPr>
            <a:r>
              <a:rPr lang="da-DK" sz="1400" dirty="0" smtClean="0">
                <a:solidFill>
                  <a:schemeClr val="tx1"/>
                </a:solidFill>
              </a:rPr>
              <a:t>		</a:t>
            </a:r>
            <a:r>
              <a:rPr lang="da-DK" sz="1400" i="1" dirty="0" smtClean="0">
                <a:solidFill>
                  <a:schemeClr val="tx1"/>
                </a:solidFill>
              </a:rPr>
              <a:t>Kulturelle betingelser for deltagelse i et elevperspektiv</a:t>
            </a:r>
            <a:endParaRPr lang="da-DK" sz="1400" dirty="0" smtClean="0">
              <a:solidFill>
                <a:schemeClr val="tx1"/>
              </a:solidFill>
            </a:endParaRPr>
          </a:p>
          <a:p>
            <a:pPr>
              <a:buNone/>
            </a:pPr>
            <a:endParaRPr lang="da-DK" sz="1400" dirty="0">
              <a:solidFill>
                <a:schemeClr val="tx1"/>
              </a:solidFill>
            </a:endParaRPr>
          </a:p>
          <a:p>
            <a:pPr>
              <a:buNone/>
            </a:pPr>
            <a:r>
              <a:rPr lang="da-DK" sz="1400" dirty="0" smtClean="0">
                <a:solidFill>
                  <a:schemeClr val="tx1"/>
                </a:solidFill>
              </a:rPr>
              <a:t>11.15 </a:t>
            </a:r>
            <a:r>
              <a:rPr lang="da-DK" sz="1400" dirty="0">
                <a:solidFill>
                  <a:schemeClr val="tx1"/>
                </a:solidFill>
              </a:rPr>
              <a:t>– </a:t>
            </a:r>
            <a:r>
              <a:rPr lang="da-DK" sz="1400" dirty="0" smtClean="0">
                <a:solidFill>
                  <a:schemeClr val="tx1"/>
                </a:solidFill>
              </a:rPr>
              <a:t>11.45:	Refleksion </a:t>
            </a:r>
            <a:r>
              <a:rPr lang="da-DK" sz="1400" dirty="0">
                <a:solidFill>
                  <a:schemeClr val="tx1"/>
                </a:solidFill>
              </a:rPr>
              <a:t>i sparringsgrupper. Hvilken viden om </a:t>
            </a:r>
            <a:r>
              <a:rPr lang="da-DK" sz="1400" dirty="0" err="1" smtClean="0">
                <a:solidFill>
                  <a:schemeClr val="tx1"/>
                </a:solidFill>
              </a:rPr>
              <a:t>klasserumkultur</a:t>
            </a:r>
            <a:endParaRPr lang="da-DK" sz="1400" dirty="0" smtClean="0">
              <a:solidFill>
                <a:schemeClr val="tx1"/>
              </a:solidFill>
            </a:endParaRPr>
          </a:p>
          <a:p>
            <a:pPr>
              <a:buNone/>
            </a:pPr>
            <a:r>
              <a:rPr lang="da-DK" sz="1400" dirty="0">
                <a:solidFill>
                  <a:schemeClr val="tx1"/>
                </a:solidFill>
              </a:rPr>
              <a:t>	</a:t>
            </a:r>
            <a:r>
              <a:rPr lang="da-DK" sz="1400" dirty="0" smtClean="0">
                <a:solidFill>
                  <a:schemeClr val="tx1"/>
                </a:solidFill>
              </a:rPr>
              <a:t>	kan </a:t>
            </a:r>
            <a:r>
              <a:rPr lang="da-DK" sz="1400" dirty="0">
                <a:solidFill>
                  <a:schemeClr val="tx1"/>
                </a:solidFill>
              </a:rPr>
              <a:t>vores projekt bidrage til? </a:t>
            </a:r>
            <a:r>
              <a:rPr lang="da-DK" sz="1400" dirty="0" smtClean="0">
                <a:solidFill>
                  <a:schemeClr val="tx1"/>
                </a:solidFill>
              </a:rPr>
              <a:t>Hvordan </a:t>
            </a:r>
            <a:r>
              <a:rPr lang="da-DK" sz="1400" dirty="0">
                <a:solidFill>
                  <a:schemeClr val="tx1"/>
                </a:solidFill>
              </a:rPr>
              <a:t>kan </a:t>
            </a:r>
            <a:r>
              <a:rPr lang="da-DK" sz="1400" dirty="0" smtClean="0">
                <a:solidFill>
                  <a:schemeClr val="tx1"/>
                </a:solidFill>
              </a:rPr>
              <a:t>oplæggene bruges </a:t>
            </a:r>
            <a:r>
              <a:rPr lang="da-DK" sz="1400" dirty="0">
                <a:solidFill>
                  <a:schemeClr val="tx1"/>
                </a:solidFill>
              </a:rPr>
              <a:t>i </a:t>
            </a:r>
            <a:r>
              <a:rPr lang="da-DK" sz="1400" dirty="0" smtClean="0">
                <a:solidFill>
                  <a:schemeClr val="tx1"/>
                </a:solidFill>
              </a:rPr>
              <a:t>			vores </a:t>
            </a:r>
            <a:r>
              <a:rPr lang="da-DK" sz="1400" dirty="0">
                <a:solidFill>
                  <a:schemeClr val="tx1"/>
                </a:solidFill>
              </a:rPr>
              <a:t>projekt? </a:t>
            </a:r>
            <a:endParaRPr lang="da-DK" sz="1400" dirty="0" smtClean="0">
              <a:solidFill>
                <a:schemeClr val="tx1"/>
              </a:solidFill>
            </a:endParaRPr>
          </a:p>
          <a:p>
            <a:pPr>
              <a:buNone/>
            </a:pPr>
            <a:r>
              <a:rPr lang="da-DK" sz="1400" dirty="0" smtClean="0">
                <a:solidFill>
                  <a:schemeClr val="tx1"/>
                </a:solidFill>
              </a:rPr>
              <a:t>11.45 – 12.15	Fremlæggelse</a:t>
            </a:r>
          </a:p>
          <a:p>
            <a:pPr>
              <a:buNone/>
            </a:pPr>
            <a:endParaRPr lang="da-DK" sz="1400" dirty="0">
              <a:solidFill>
                <a:schemeClr val="tx1"/>
              </a:solidFill>
            </a:endParaRPr>
          </a:p>
          <a:p>
            <a:pPr>
              <a:buNone/>
            </a:pPr>
            <a:r>
              <a:rPr lang="da-DK" sz="1400" dirty="0">
                <a:solidFill>
                  <a:schemeClr val="tx1"/>
                </a:solidFill>
              </a:rPr>
              <a:t>12.15 – 13:	</a:t>
            </a:r>
            <a:r>
              <a:rPr lang="da-DK" sz="1400" dirty="0" smtClean="0">
                <a:solidFill>
                  <a:schemeClr val="tx1"/>
                </a:solidFill>
              </a:rPr>
              <a:t>	Frokost i </a:t>
            </a:r>
            <a:r>
              <a:rPr lang="da-DK" sz="1400" dirty="0" err="1" smtClean="0">
                <a:solidFill>
                  <a:schemeClr val="tx1"/>
                </a:solidFill>
              </a:rPr>
              <a:t>DPUs</a:t>
            </a:r>
            <a:r>
              <a:rPr lang="da-DK" sz="1400" dirty="0" smtClean="0">
                <a:solidFill>
                  <a:schemeClr val="tx1"/>
                </a:solidFill>
              </a:rPr>
              <a:t> kantine</a:t>
            </a:r>
            <a:endParaRPr lang="da-DK" sz="1400" dirty="0">
              <a:solidFill>
                <a:schemeClr val="tx1"/>
              </a:solidFill>
            </a:endParaRPr>
          </a:p>
          <a:p>
            <a:pPr>
              <a:buNone/>
            </a:pPr>
            <a:endParaRPr lang="da-DK" sz="1400" dirty="0" smtClean="0">
              <a:solidFill>
                <a:schemeClr val="tx1"/>
              </a:solidFill>
            </a:endParaRPr>
          </a:p>
          <a:p>
            <a:pPr>
              <a:buNone/>
            </a:pPr>
            <a:r>
              <a:rPr lang="da-DK" sz="1400" dirty="0" smtClean="0">
                <a:solidFill>
                  <a:schemeClr val="tx1"/>
                </a:solidFill>
              </a:rPr>
              <a:t>13 </a:t>
            </a:r>
            <a:r>
              <a:rPr lang="da-DK" sz="1400" dirty="0">
                <a:solidFill>
                  <a:schemeClr val="tx1"/>
                </a:solidFill>
              </a:rPr>
              <a:t>– </a:t>
            </a:r>
            <a:r>
              <a:rPr lang="da-DK" sz="1400" dirty="0" smtClean="0">
                <a:solidFill>
                  <a:schemeClr val="tx1"/>
                </a:solidFill>
              </a:rPr>
              <a:t>13.30: </a:t>
            </a:r>
            <a:r>
              <a:rPr lang="da-DK" sz="1400" dirty="0">
                <a:solidFill>
                  <a:schemeClr val="tx1"/>
                </a:solidFill>
              </a:rPr>
              <a:t>	</a:t>
            </a:r>
            <a:r>
              <a:rPr lang="da-DK" sz="1400" dirty="0" smtClean="0">
                <a:solidFill>
                  <a:schemeClr val="tx1"/>
                </a:solidFill>
              </a:rPr>
              <a:t>	</a:t>
            </a:r>
            <a:r>
              <a:rPr lang="da-DK" sz="1400" i="1" dirty="0" smtClean="0">
                <a:solidFill>
                  <a:schemeClr val="tx1"/>
                </a:solidFill>
              </a:rPr>
              <a:t>Forsker i egen praksis – hvordan indsamler vi data? </a:t>
            </a:r>
          </a:p>
          <a:p>
            <a:pPr>
              <a:buNone/>
            </a:pPr>
            <a:r>
              <a:rPr lang="da-DK" sz="1400" i="1" dirty="0">
                <a:solidFill>
                  <a:schemeClr val="tx1"/>
                </a:solidFill>
              </a:rPr>
              <a:t>	</a:t>
            </a:r>
            <a:r>
              <a:rPr lang="da-DK" sz="1400" i="1" dirty="0" smtClean="0">
                <a:solidFill>
                  <a:schemeClr val="tx1"/>
                </a:solidFill>
              </a:rPr>
              <a:t>	</a:t>
            </a:r>
            <a:r>
              <a:rPr lang="da-DK" sz="1400" dirty="0" smtClean="0">
                <a:solidFill>
                  <a:schemeClr val="tx1"/>
                </a:solidFill>
              </a:rPr>
              <a:t>Oplæg v. </a:t>
            </a:r>
            <a:r>
              <a:rPr lang="da-DK" sz="1400" dirty="0" err="1" smtClean="0">
                <a:solidFill>
                  <a:schemeClr val="tx1"/>
                </a:solidFill>
              </a:rPr>
              <a:t>CamillaHutters</a:t>
            </a:r>
            <a:endParaRPr lang="da-DK" sz="1400" dirty="0">
              <a:solidFill>
                <a:schemeClr val="tx1"/>
              </a:solidFill>
            </a:endParaRPr>
          </a:p>
          <a:p>
            <a:pPr>
              <a:buNone/>
            </a:pPr>
            <a:r>
              <a:rPr lang="da-DK" sz="1400" dirty="0" smtClean="0">
                <a:solidFill>
                  <a:schemeClr val="tx1"/>
                </a:solidFill>
              </a:rPr>
              <a:t>13.30 – 14.15	Gruppearbejde om dataindsamling i eget projekt</a:t>
            </a:r>
            <a:endParaRPr lang="da-DK" sz="1400" dirty="0">
              <a:solidFill>
                <a:schemeClr val="tx1"/>
              </a:solidFill>
            </a:endParaRPr>
          </a:p>
          <a:p>
            <a:pPr>
              <a:buNone/>
            </a:pPr>
            <a:r>
              <a:rPr lang="da-DK" sz="1400" dirty="0">
                <a:solidFill>
                  <a:schemeClr val="tx1"/>
                </a:solidFill>
              </a:rPr>
              <a:t>		</a:t>
            </a:r>
            <a:r>
              <a:rPr lang="da-DK" sz="1400" dirty="0" smtClean="0">
                <a:solidFill>
                  <a:schemeClr val="tx1"/>
                </a:solidFill>
              </a:rPr>
              <a:t>Udarbejdelse af data-planlægningsmatrice</a:t>
            </a:r>
          </a:p>
          <a:p>
            <a:pPr>
              <a:buNone/>
            </a:pPr>
            <a:r>
              <a:rPr lang="da-DK" sz="1400" dirty="0" smtClean="0">
                <a:solidFill>
                  <a:schemeClr val="tx1"/>
                </a:solidFill>
              </a:rPr>
              <a:t>14.15 – 14.30	Afrunding, fokuspunkter for efteråret</a:t>
            </a:r>
            <a:endParaRPr lang="da-DK" sz="1400" dirty="0">
              <a:solidFill>
                <a:schemeClr val="tx1"/>
              </a:solidFill>
            </a:endParaRPr>
          </a:p>
          <a:p>
            <a:pPr>
              <a:buNone/>
            </a:pPr>
            <a:endParaRPr lang="da-DK" sz="2000" dirty="0"/>
          </a:p>
          <a:p>
            <a:pPr>
              <a:buNone/>
            </a:pPr>
            <a:r>
              <a:rPr lang="da-DK" sz="2000" dirty="0"/>
              <a:t>		</a:t>
            </a:r>
          </a:p>
          <a:p>
            <a:endParaRPr lang="da-DK" sz="1400" dirty="0">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sz="3200" b="1" dirty="0" smtClean="0"/>
              <a:t>Opmærksomhedspunkter fra skolebesøg</a:t>
            </a:r>
            <a:endParaRPr lang="da-DK" sz="3200" b="1" dirty="0"/>
          </a:p>
        </p:txBody>
      </p:sp>
      <p:sp>
        <p:nvSpPr>
          <p:cNvPr id="4" name="Pladsholder til indhold 3"/>
          <p:cNvSpPr>
            <a:spLocks noGrp="1"/>
          </p:cNvSpPr>
          <p:nvPr>
            <p:ph idx="1"/>
          </p:nvPr>
        </p:nvSpPr>
        <p:spPr>
          <a:xfrm>
            <a:off x="685800" y="2348881"/>
            <a:ext cx="7918648" cy="3747122"/>
          </a:xfrm>
        </p:spPr>
        <p:txBody>
          <a:bodyPr/>
          <a:lstStyle/>
          <a:p>
            <a:pPr>
              <a:buFont typeface="Arial" pitchFamily="34" charset="0"/>
              <a:buChar char="•"/>
            </a:pPr>
            <a:r>
              <a:rPr lang="da-DK" sz="1800" dirty="0" smtClean="0"/>
              <a:t>Fokusering af problemfelt – hvad er det for et problem, projektet skal løse?</a:t>
            </a:r>
          </a:p>
          <a:p>
            <a:pPr lvl="1">
              <a:buFont typeface="Wingdings" pitchFamily="2" charset="2"/>
              <a:buChar char="Ø"/>
            </a:pPr>
            <a:r>
              <a:rPr lang="da-DK" sz="1600" b="1" dirty="0" smtClean="0">
                <a:solidFill>
                  <a:srgbClr val="FF0000"/>
                </a:solidFill>
              </a:rPr>
              <a:t>Visualisere forandringskæder. Hvilken forandring skal det medvirke til at skabe?</a:t>
            </a:r>
            <a:endParaRPr lang="da-DK" sz="1800" dirty="0" smtClean="0"/>
          </a:p>
          <a:p>
            <a:r>
              <a:rPr lang="da-DK" sz="1800" dirty="0" smtClean="0"/>
              <a:t>Samspillet mellem de tre fokusområder (klasserumskultur, inklusion, fraværsbekæmpelse), kobles et fælles fokus på inklusion? </a:t>
            </a:r>
          </a:p>
          <a:p>
            <a:pPr lvl="1">
              <a:buFont typeface="Wingdings" pitchFamily="2" charset="2"/>
              <a:buChar char="Ø"/>
            </a:pPr>
            <a:r>
              <a:rPr lang="da-DK" sz="1600" b="1" dirty="0" smtClean="0">
                <a:solidFill>
                  <a:srgbClr val="FF0000"/>
                </a:solidFill>
              </a:rPr>
              <a:t>Viden om inklusion</a:t>
            </a:r>
            <a:endParaRPr lang="da-DK" sz="1600" dirty="0" smtClean="0">
              <a:solidFill>
                <a:srgbClr val="FF0000"/>
              </a:solidFill>
            </a:endParaRPr>
          </a:p>
          <a:p>
            <a:pPr marL="342900" lvl="1" indent="-342900">
              <a:buFont typeface="Arial" pitchFamily="34" charset="0"/>
              <a:buChar char="•"/>
            </a:pPr>
            <a:r>
              <a:rPr lang="da-DK" sz="1800" dirty="0" smtClean="0"/>
              <a:t>Dokumentation af projektet.  Forbindes af mange med styring (”nakkehårene rejser sig”) og ikke med viden.</a:t>
            </a:r>
          </a:p>
          <a:p>
            <a:pPr marL="742950" lvl="2" indent="-342900">
              <a:buFont typeface="Wingdings" pitchFamily="2" charset="2"/>
              <a:buChar char="Ø"/>
            </a:pPr>
            <a:r>
              <a:rPr lang="da-DK" sz="1600" b="1" dirty="0" smtClean="0">
                <a:solidFill>
                  <a:srgbClr val="FF0000"/>
                </a:solidFill>
              </a:rPr>
              <a:t>Forsker i egen praksis. Indsamle data med inspiration fra forskningsmetoder.</a:t>
            </a:r>
          </a:p>
          <a:p>
            <a:pPr marL="742950" lvl="2" indent="-342900">
              <a:buNone/>
            </a:pPr>
            <a:r>
              <a:rPr lang="da-DK" sz="1600" b="1" dirty="0" smtClean="0">
                <a:solidFill>
                  <a:srgbClr val="FF0000"/>
                </a:solidFill>
              </a:rPr>
              <a:t>	Blive klogere på egen praksis, klogere på eleverne</a:t>
            </a:r>
            <a:endParaRPr lang="da-DK" sz="1800" dirty="0" smtClean="0"/>
          </a:p>
          <a:p>
            <a:r>
              <a:rPr lang="da-DK" sz="1800" dirty="0" smtClean="0"/>
              <a:t>Ejerskab og viden. Hvordan sikres en organisatorisk forankring af projektet? I hvilket omfang kan viden overføres? ” er det en særlig klasse”?</a:t>
            </a:r>
          </a:p>
          <a:p>
            <a:pPr lvl="1">
              <a:buFont typeface="Wingdings" pitchFamily="2" charset="2"/>
              <a:buChar char="Ø"/>
            </a:pPr>
            <a:r>
              <a:rPr lang="da-DK" sz="1600" b="1" dirty="0" smtClean="0">
                <a:solidFill>
                  <a:srgbClr val="FF0000"/>
                </a:solidFill>
              </a:rPr>
              <a:t>Fokus på kulturforandringer. Hvad er klassens kultur? Hvad er skolens kultur?</a:t>
            </a:r>
            <a:endParaRPr lang="da-DK" sz="1600" b="1" dirty="0">
              <a:solidFill>
                <a:srgbClr val="FF00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200" dirty="0" smtClean="0"/>
              <a:t>Skoleprojekternes dobbelte formål</a:t>
            </a:r>
            <a:endParaRPr lang="da-DK" sz="3200" dirty="0"/>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4268191180"/>
              </p:ext>
            </p:extLst>
          </p:nvPr>
        </p:nvGraphicFramePr>
        <p:xfrm>
          <a:off x="395536" y="2204864"/>
          <a:ext cx="7770813" cy="4233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54537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200" dirty="0" smtClean="0"/>
              <a:t>Hvilken viden skal vi producere i projektet?</a:t>
            </a:r>
            <a:endParaRPr lang="da-DK" sz="3200" dirty="0"/>
          </a:p>
        </p:txBody>
      </p:sp>
      <p:sp>
        <p:nvSpPr>
          <p:cNvPr id="3" name="Pladsholder til indhold 2"/>
          <p:cNvSpPr>
            <a:spLocks noGrp="1"/>
          </p:cNvSpPr>
          <p:nvPr>
            <p:ph idx="1"/>
          </p:nvPr>
        </p:nvSpPr>
        <p:spPr>
          <a:xfrm>
            <a:off x="685800" y="2276872"/>
            <a:ext cx="7772400" cy="3819131"/>
          </a:xfrm>
        </p:spPr>
        <p:txBody>
          <a:bodyPr/>
          <a:lstStyle/>
          <a:p>
            <a:pPr>
              <a:buFont typeface="Arial" panose="020B0604020202020204" pitchFamily="34" charset="0"/>
              <a:buChar char="•"/>
            </a:pPr>
            <a:r>
              <a:rPr lang="da-DK" sz="2000" dirty="0" smtClean="0"/>
              <a:t>Viden om klasserumskultur – </a:t>
            </a:r>
            <a:r>
              <a:rPr lang="da-DK" sz="2000" dirty="0" err="1" smtClean="0"/>
              <a:t>dvs</a:t>
            </a:r>
            <a:r>
              <a:rPr lang="da-DK" sz="2000" dirty="0" smtClean="0"/>
              <a:t> om de ‘kulturelle betingelser’ for </a:t>
            </a:r>
          </a:p>
          <a:p>
            <a:pPr>
              <a:buNone/>
            </a:pPr>
            <a:r>
              <a:rPr lang="da-DK" sz="2000" dirty="0" smtClean="0"/>
              <a:t>	undervisningen, og hvad den betyder for elevernes deltagelse (deres inklusion, motivation, fremmøde)</a:t>
            </a:r>
          </a:p>
          <a:p>
            <a:pPr>
              <a:buFont typeface="Arial" pitchFamily="34" charset="0"/>
              <a:buChar char="•"/>
            </a:pPr>
            <a:r>
              <a:rPr lang="da-DK" sz="2000" dirty="0" smtClean="0"/>
              <a:t>Viden  om forbindelsen mellem skolekultur og klasserumskultur – og hvad den betyder </a:t>
            </a:r>
            <a:r>
              <a:rPr lang="da-DK" sz="2000" dirty="0" err="1" smtClean="0"/>
              <a:t>ifht</a:t>
            </a:r>
            <a:r>
              <a:rPr lang="da-DK" sz="2000" dirty="0" smtClean="0"/>
              <a:t>. at fastholde, motivere og inkludere elever.</a:t>
            </a:r>
          </a:p>
          <a:p>
            <a:pPr>
              <a:buFont typeface="Arial" pitchFamily="34" charset="0"/>
              <a:buChar char="•"/>
            </a:pPr>
            <a:r>
              <a:rPr lang="da-DK" sz="2000" dirty="0" smtClean="0"/>
              <a:t>Projektet undersøger kulturforandringer på tre niveauer:</a:t>
            </a:r>
          </a:p>
          <a:p>
            <a:pPr lvl="1">
              <a:buFont typeface="Arial" pitchFamily="34" charset="0"/>
              <a:buChar char="•"/>
            </a:pPr>
            <a:r>
              <a:rPr lang="da-DK" sz="1600" dirty="0" smtClean="0"/>
              <a:t>Hvilke forandringer/forbedringer oplever eleverne (eller kan konstateres </a:t>
            </a:r>
            <a:r>
              <a:rPr lang="da-DK" sz="1600" dirty="0" err="1" smtClean="0"/>
              <a:t>ifht</a:t>
            </a:r>
            <a:r>
              <a:rPr lang="da-DK" sz="1600" dirty="0" smtClean="0"/>
              <a:t> eleverne) i forhold til projektets mål?</a:t>
            </a:r>
          </a:p>
          <a:p>
            <a:pPr lvl="1">
              <a:buFont typeface="Arial" pitchFamily="34" charset="0"/>
              <a:buChar char="•"/>
            </a:pPr>
            <a:r>
              <a:rPr lang="da-DK" sz="1600" dirty="0" smtClean="0"/>
              <a:t>Hvordan virker forskellige kulturelle forhold ind på de forandringsprocesser , der igangsættes? </a:t>
            </a:r>
            <a:r>
              <a:rPr lang="da-DK" sz="1600" dirty="0"/>
              <a:t>H</a:t>
            </a:r>
            <a:r>
              <a:rPr lang="da-DK" sz="1600" dirty="0" smtClean="0"/>
              <a:t>vad hhv. fremmer og hæmmer ændringer af klasserumskultur.</a:t>
            </a:r>
          </a:p>
          <a:p>
            <a:pPr lvl="1">
              <a:buFont typeface="Arial" pitchFamily="34" charset="0"/>
              <a:buChar char="•"/>
            </a:pPr>
            <a:r>
              <a:rPr lang="da-DK" sz="1600" dirty="0" smtClean="0"/>
              <a:t>Hvordan organiseres og forankres kulturforandringer? Hvordan kan der sikres ejerskab, spredning </a:t>
            </a:r>
            <a:r>
              <a:rPr lang="da-DK" sz="1600" dirty="0" err="1" smtClean="0"/>
              <a:t>mv</a:t>
            </a:r>
            <a:endParaRPr lang="da-DK" sz="1600" dirty="0"/>
          </a:p>
          <a:p>
            <a:pPr marL="457200" lvl="1" indent="0">
              <a:buNone/>
            </a:pPr>
            <a:endParaRPr lang="da-DK" sz="800" dirty="0"/>
          </a:p>
          <a:p>
            <a:pPr marL="457200" lvl="1" indent="0">
              <a:buNone/>
            </a:pPr>
            <a:r>
              <a:rPr lang="da-DK" sz="1600" b="1" dirty="0" smtClean="0"/>
              <a:t>Variationer:</a:t>
            </a:r>
            <a:r>
              <a:rPr lang="da-DK" sz="1600" dirty="0" smtClean="0"/>
              <a:t> Niveau (elev, klasse, skole), skoleform, linje, elevsammensætning</a:t>
            </a:r>
          </a:p>
          <a:p>
            <a:pPr lvl="1">
              <a:buFont typeface="Arial" pitchFamily="34" charset="0"/>
              <a:buChar char="•"/>
            </a:pPr>
            <a:endParaRPr lang="da-DK" sz="1600" dirty="0" smtClean="0"/>
          </a:p>
          <a:p>
            <a:pPr>
              <a:buNone/>
            </a:pPr>
            <a:endParaRPr lang="da-DK" sz="2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3200" b="1" dirty="0" smtClean="0"/>
              <a:t>Spørgsmål til gruppearbejde</a:t>
            </a:r>
            <a:endParaRPr lang="da-DK" sz="3200" b="1" dirty="0"/>
          </a:p>
        </p:txBody>
      </p:sp>
      <p:sp>
        <p:nvSpPr>
          <p:cNvPr id="3" name="Pladsholder til indhold 2"/>
          <p:cNvSpPr>
            <a:spLocks noGrp="1"/>
          </p:cNvSpPr>
          <p:nvPr>
            <p:ph idx="1"/>
          </p:nvPr>
        </p:nvSpPr>
        <p:spPr/>
        <p:txBody>
          <a:bodyPr/>
          <a:lstStyle/>
          <a:p>
            <a:pPr marL="457200" indent="-457200">
              <a:buFont typeface="+mj-lt"/>
              <a:buAutoNum type="arabicPeriod"/>
            </a:pPr>
            <a:r>
              <a:rPr lang="da-DK" sz="2400" dirty="0" smtClean="0"/>
              <a:t>Hvordan kan de to oplæg bruges i vores projekt?</a:t>
            </a:r>
          </a:p>
          <a:p>
            <a:pPr marL="457200" indent="-457200">
              <a:buFont typeface="+mj-lt"/>
              <a:buAutoNum type="arabicPeriod"/>
            </a:pPr>
            <a:r>
              <a:rPr lang="da-DK" sz="2400" dirty="0" smtClean="0"/>
              <a:t>Hvilken viden om klasserumskultur (og ’de kulturelle betingelser for undervisning’) kan vores projekter bidrage til?</a:t>
            </a:r>
            <a:endParaRPr lang="da-DK" sz="24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2939" y="764705"/>
            <a:ext cx="7772400" cy="1296144"/>
          </a:xfrm>
        </p:spPr>
        <p:txBody>
          <a:bodyPr/>
          <a:lstStyle/>
          <a:p>
            <a:pPr algn="l"/>
            <a:r>
              <a:rPr lang="da-DK" sz="3200" b="1" dirty="0" smtClean="0">
                <a:latin typeface="Calibri" pitchFamily="34" charset="0"/>
                <a:cs typeface="Calibri" pitchFamily="34" charset="0"/>
              </a:rPr>
              <a:t>Forsker i egen praksis</a:t>
            </a:r>
            <a:endParaRPr lang="da-DK" sz="3200" b="1" dirty="0">
              <a:latin typeface="Calibri" pitchFamily="34" charset="0"/>
              <a:cs typeface="Calibri" pitchFamily="34" charset="0"/>
            </a:endParaRPr>
          </a:p>
        </p:txBody>
      </p:sp>
      <p:sp>
        <p:nvSpPr>
          <p:cNvPr id="3" name="Pladsholder til indhold 2"/>
          <p:cNvSpPr>
            <a:spLocks noGrp="1"/>
          </p:cNvSpPr>
          <p:nvPr>
            <p:ph sz="half" idx="1"/>
          </p:nvPr>
        </p:nvSpPr>
        <p:spPr>
          <a:xfrm>
            <a:off x="642938" y="1700809"/>
            <a:ext cx="4577133" cy="4248472"/>
          </a:xfrm>
        </p:spPr>
        <p:txBody>
          <a:bodyPr/>
          <a:lstStyle/>
          <a:p>
            <a:r>
              <a:rPr lang="da-DK" sz="1800" dirty="0" smtClean="0">
                <a:latin typeface="Calibri" pitchFamily="34" charset="0"/>
                <a:cs typeface="Calibri" pitchFamily="34" charset="0"/>
              </a:rPr>
              <a:t>Forholde sig udforskende til sin egen praksis .</a:t>
            </a:r>
            <a:r>
              <a:rPr lang="da-DK" sz="1800" i="1" dirty="0" smtClean="0">
                <a:latin typeface="Calibri" pitchFamily="34" charset="0"/>
                <a:cs typeface="Calibri" pitchFamily="34" charset="0"/>
              </a:rPr>
              <a:t>’Gøre det kendte og det selvfølgelige fremmed’.</a:t>
            </a:r>
          </a:p>
          <a:p>
            <a:pPr marL="0" indent="0">
              <a:buNone/>
            </a:pPr>
            <a:endParaRPr lang="da-DK" sz="1000" dirty="0" smtClean="0">
              <a:latin typeface="Calibri" pitchFamily="34" charset="0"/>
              <a:cs typeface="Calibri" pitchFamily="34" charset="0"/>
            </a:endParaRPr>
          </a:p>
          <a:p>
            <a:r>
              <a:rPr lang="da-DK" sz="1800" dirty="0" smtClean="0">
                <a:latin typeface="Calibri" pitchFamily="34" charset="0"/>
                <a:cs typeface="Calibri" pitchFamily="34" charset="0"/>
              </a:rPr>
              <a:t>Indsamle data om egen praksis. </a:t>
            </a:r>
            <a:r>
              <a:rPr lang="da-DK" sz="1800" dirty="0">
                <a:latin typeface="Calibri" pitchFamily="34" charset="0"/>
                <a:cs typeface="Calibri" pitchFamily="34" charset="0"/>
              </a:rPr>
              <a:t>Hvad foregår der? Hvem gør hvad? </a:t>
            </a:r>
            <a:r>
              <a:rPr lang="da-DK" sz="1800" dirty="0" smtClean="0">
                <a:latin typeface="Calibri" pitchFamily="34" charset="0"/>
                <a:cs typeface="Calibri" pitchFamily="34" charset="0"/>
              </a:rPr>
              <a:t>Hvem oplever hvad? Hvilke tegn på forandring?</a:t>
            </a:r>
          </a:p>
          <a:p>
            <a:pPr marL="0" indent="0">
              <a:buNone/>
            </a:pPr>
            <a:endParaRPr lang="da-DK" sz="1000" dirty="0" smtClean="0">
              <a:latin typeface="Calibri" pitchFamily="34" charset="0"/>
              <a:cs typeface="Calibri" pitchFamily="34" charset="0"/>
            </a:endParaRPr>
          </a:p>
          <a:p>
            <a:r>
              <a:rPr lang="da-DK" sz="1800" dirty="0" smtClean="0">
                <a:latin typeface="Calibri" pitchFamily="34" charset="0"/>
                <a:cs typeface="Calibri" pitchFamily="34" charset="0"/>
              </a:rPr>
              <a:t>Analysere (Hvad er data udtryk for’), reflektere, blive klogere. Både på egen praksis og på elevernes praksis – hvorfor gør de som de gør? Hvilke forandringer viser sig?</a:t>
            </a:r>
          </a:p>
          <a:p>
            <a:pPr marL="0" indent="0">
              <a:buNone/>
            </a:pPr>
            <a:endParaRPr lang="da-DK" sz="900" dirty="0" smtClean="0">
              <a:latin typeface="Calibri" pitchFamily="34" charset="0"/>
              <a:cs typeface="Calibri" pitchFamily="34" charset="0"/>
            </a:endParaRPr>
          </a:p>
          <a:p>
            <a:pPr>
              <a:buFont typeface="Arial" panose="020B0604020202020204" pitchFamily="34" charset="0"/>
              <a:buChar char="•"/>
            </a:pPr>
            <a:r>
              <a:rPr lang="da-DK" sz="1800" dirty="0" smtClean="0">
                <a:latin typeface="Calibri" pitchFamily="34" charset="0"/>
                <a:cs typeface="Calibri" pitchFamily="34" charset="0"/>
              </a:rPr>
              <a:t>Afrapportere viden, sprede viden</a:t>
            </a:r>
            <a:endParaRPr lang="da-DK" sz="1800" dirty="0">
              <a:latin typeface="Calibri" pitchFamily="34" charset="0"/>
              <a:cs typeface="Calibri" pitchFamily="34" charset="0"/>
            </a:endParaRPr>
          </a:p>
        </p:txBody>
      </p:sp>
      <p:pic>
        <p:nvPicPr>
          <p:cNvPr id="5" name="Pladsholder til indhold 4" descr="detektiv.jpg"/>
          <p:cNvPicPr>
            <a:picLocks noGrp="1" noChangeAspect="1"/>
          </p:cNvPicPr>
          <p:nvPr>
            <p:ph sz="half" idx="2"/>
          </p:nvPr>
        </p:nvPicPr>
        <p:blipFill>
          <a:blip r:embed="rId3" cstate="print"/>
          <a:stretch>
            <a:fillRect/>
          </a:stretch>
        </p:blipFill>
        <p:spPr>
          <a:xfrm>
            <a:off x="5690098" y="1690898"/>
            <a:ext cx="3024336" cy="3888432"/>
          </a:xfrm>
        </p:spPr>
      </p:pic>
    </p:spTree>
    <p:extLst>
      <p:ext uri="{BB962C8B-B14F-4D97-AF65-F5344CB8AC3E}">
        <p14:creationId xmlns:p14="http://schemas.microsoft.com/office/powerpoint/2010/main" val="374973041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b="1" dirty="0" smtClean="0"/>
              <a:t>Metodevalg</a:t>
            </a:r>
            <a:endParaRPr lang="da-DK" b="1" dirty="0"/>
          </a:p>
        </p:txBody>
      </p:sp>
      <p:sp>
        <p:nvSpPr>
          <p:cNvPr id="5" name="Pladsholder til indhold 4"/>
          <p:cNvSpPr>
            <a:spLocks noGrp="1"/>
          </p:cNvSpPr>
          <p:nvPr>
            <p:ph sz="half" idx="1"/>
          </p:nvPr>
        </p:nvSpPr>
        <p:spPr>
          <a:xfrm>
            <a:off x="611560" y="2714627"/>
            <a:ext cx="3884240" cy="3381375"/>
          </a:xfrm>
        </p:spPr>
        <p:txBody>
          <a:bodyPr>
            <a:normAutofit fontScale="85000" lnSpcReduction="20000"/>
          </a:bodyPr>
          <a:lstStyle/>
          <a:p>
            <a:pPr>
              <a:buNone/>
            </a:pPr>
            <a:r>
              <a:rPr lang="da-DK" sz="2000" b="1" dirty="0" smtClean="0"/>
              <a:t>Kvantitative metoder:</a:t>
            </a:r>
          </a:p>
          <a:p>
            <a:r>
              <a:rPr lang="da-DK" sz="1800" dirty="0" smtClean="0"/>
              <a:t>Spørgeskema</a:t>
            </a:r>
          </a:p>
          <a:p>
            <a:r>
              <a:rPr lang="da-DK" sz="1800" dirty="0" smtClean="0"/>
              <a:t>Prøveresultater</a:t>
            </a:r>
          </a:p>
          <a:p>
            <a:r>
              <a:rPr lang="da-DK" sz="1800" dirty="0" smtClean="0"/>
              <a:t>Institutionsdata (frafaldsstatistisk, trivselsundersøgelser.</a:t>
            </a:r>
          </a:p>
          <a:p>
            <a:pPr>
              <a:buNone/>
            </a:pPr>
            <a:endParaRPr lang="da-DK" sz="1800" dirty="0"/>
          </a:p>
          <a:p>
            <a:pPr>
              <a:buNone/>
            </a:pPr>
            <a:r>
              <a:rPr lang="da-DK" sz="2000" b="1" dirty="0" smtClean="0"/>
              <a:t>Er gode hvis undersøgelsen omhandler:</a:t>
            </a:r>
          </a:p>
          <a:p>
            <a:r>
              <a:rPr lang="da-DK" sz="1800" dirty="0" smtClean="0"/>
              <a:t>Kvantitet (hvor mange)</a:t>
            </a:r>
          </a:p>
          <a:p>
            <a:r>
              <a:rPr lang="da-DK" sz="1800" dirty="0"/>
              <a:t>S</a:t>
            </a:r>
            <a:r>
              <a:rPr lang="da-DK" sz="1800" dirty="0" smtClean="0"/>
              <a:t>tatistiske sammenhænge</a:t>
            </a:r>
          </a:p>
          <a:p>
            <a:r>
              <a:rPr lang="da-DK" sz="1800" dirty="0" smtClean="0"/>
              <a:t>At undersøge spørgsmål med begrænset svarmulighed</a:t>
            </a:r>
          </a:p>
          <a:p>
            <a:r>
              <a:rPr lang="da-DK" sz="1800" dirty="0" smtClean="0"/>
              <a:t>At undersøge kende spørgsmål,  hvor man ved hvad de relevante svarkategorier er</a:t>
            </a:r>
          </a:p>
        </p:txBody>
      </p:sp>
      <p:sp>
        <p:nvSpPr>
          <p:cNvPr id="6" name="Pladsholder til indhold 5"/>
          <p:cNvSpPr>
            <a:spLocks noGrp="1"/>
          </p:cNvSpPr>
          <p:nvPr>
            <p:ph sz="half" idx="2"/>
          </p:nvPr>
        </p:nvSpPr>
        <p:spPr>
          <a:xfrm>
            <a:off x="4648200" y="2714627"/>
            <a:ext cx="3884240" cy="3381375"/>
          </a:xfrm>
        </p:spPr>
        <p:txBody>
          <a:bodyPr>
            <a:normAutofit fontScale="85000" lnSpcReduction="20000"/>
          </a:bodyPr>
          <a:lstStyle/>
          <a:p>
            <a:pPr>
              <a:buNone/>
            </a:pPr>
            <a:r>
              <a:rPr lang="da-DK" sz="2000" b="1" dirty="0" smtClean="0"/>
              <a:t>Kvalitative metoder:</a:t>
            </a:r>
          </a:p>
          <a:p>
            <a:r>
              <a:rPr lang="da-DK" sz="1800" dirty="0" smtClean="0"/>
              <a:t>Interview (enkelt eller gruppe)</a:t>
            </a:r>
          </a:p>
          <a:p>
            <a:r>
              <a:rPr lang="da-DK" sz="1800" dirty="0" smtClean="0"/>
              <a:t>Observationer</a:t>
            </a:r>
          </a:p>
          <a:p>
            <a:r>
              <a:rPr lang="da-DK" sz="1800" dirty="0" smtClean="0"/>
              <a:t>Produktioner (fx </a:t>
            </a:r>
            <a:r>
              <a:rPr lang="da-DK" sz="1800" dirty="0" err="1" smtClean="0"/>
              <a:t>elevlogs</a:t>
            </a:r>
            <a:r>
              <a:rPr lang="da-DK" sz="1800" dirty="0" smtClean="0"/>
              <a:t>, foto, elevproduktioner)</a:t>
            </a:r>
          </a:p>
          <a:p>
            <a:r>
              <a:rPr lang="da-DK" sz="1800" dirty="0" smtClean="0"/>
              <a:t>Referater fra møder, workshops </a:t>
            </a:r>
            <a:r>
              <a:rPr lang="da-DK" sz="1800" dirty="0" err="1" smtClean="0"/>
              <a:t>mv</a:t>
            </a:r>
            <a:endParaRPr lang="da-DK" sz="1800" dirty="0" smtClean="0"/>
          </a:p>
          <a:p>
            <a:endParaRPr lang="da-DK" sz="1800" dirty="0"/>
          </a:p>
          <a:p>
            <a:pPr>
              <a:buNone/>
            </a:pPr>
            <a:r>
              <a:rPr lang="da-DK" sz="2000" b="1" dirty="0" smtClean="0"/>
              <a:t>Er gode hvis </a:t>
            </a:r>
            <a:r>
              <a:rPr lang="da-DK" sz="2000" b="1" dirty="0"/>
              <a:t>undersøgelsen </a:t>
            </a:r>
            <a:r>
              <a:rPr lang="da-DK" sz="2000" b="1" dirty="0" smtClean="0"/>
              <a:t>omhandler:</a:t>
            </a:r>
          </a:p>
          <a:p>
            <a:r>
              <a:rPr lang="da-DK" sz="1800" dirty="0"/>
              <a:t>O</a:t>
            </a:r>
            <a:r>
              <a:rPr lang="da-DK" sz="1800" dirty="0" smtClean="0"/>
              <a:t>plevelser og begrundelser</a:t>
            </a:r>
          </a:p>
          <a:p>
            <a:r>
              <a:rPr lang="da-DK" sz="1800" dirty="0" smtClean="0"/>
              <a:t>Adfærd i situationen</a:t>
            </a:r>
          </a:p>
          <a:p>
            <a:r>
              <a:rPr lang="da-DK" sz="1800" dirty="0" smtClean="0"/>
              <a:t>At finde forklaringer</a:t>
            </a:r>
          </a:p>
          <a:p>
            <a:r>
              <a:rPr lang="da-DK" sz="1800" dirty="0" smtClean="0"/>
              <a:t>Afdække nye eller ukendte områder/perspektiver eller problemer med åbne svarmuligheder.</a:t>
            </a:r>
          </a:p>
          <a:p>
            <a:endParaRPr lang="da-DK" sz="1800" dirty="0" smtClean="0"/>
          </a:p>
          <a:p>
            <a:endParaRPr lang="da-DK" sz="1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42939" y="980729"/>
            <a:ext cx="7772400" cy="1296144"/>
          </a:xfrm>
        </p:spPr>
        <p:txBody>
          <a:bodyPr/>
          <a:lstStyle/>
          <a:p>
            <a:r>
              <a:rPr lang="da-DK" sz="3200" b="1" dirty="0"/>
              <a:t>Fokusgruppeinterviews</a:t>
            </a:r>
            <a:r>
              <a:rPr lang="da-DK" sz="5400" b="1" dirty="0"/>
              <a:t/>
            </a:r>
            <a:br>
              <a:rPr lang="da-DK" sz="5400" b="1" dirty="0"/>
            </a:br>
            <a:r>
              <a:rPr lang="da-DK" sz="2800" dirty="0"/>
              <a:t>- </a:t>
            </a:r>
            <a:r>
              <a:rPr lang="da-DK" sz="2400" dirty="0"/>
              <a:t>Hvilken viden giver metoden adgang til?</a:t>
            </a:r>
          </a:p>
        </p:txBody>
      </p:sp>
      <p:sp>
        <p:nvSpPr>
          <p:cNvPr id="6" name="Pladsholder til indhold 5"/>
          <p:cNvSpPr>
            <a:spLocks noGrp="1"/>
          </p:cNvSpPr>
          <p:nvPr>
            <p:ph idx="1"/>
          </p:nvPr>
        </p:nvSpPr>
        <p:spPr>
          <a:xfrm>
            <a:off x="685800" y="2276872"/>
            <a:ext cx="7772400" cy="3819131"/>
          </a:xfrm>
        </p:spPr>
        <p:txBody>
          <a:bodyPr/>
          <a:lstStyle/>
          <a:p>
            <a:pPr>
              <a:spcBef>
                <a:spcPts val="0"/>
              </a:spcBef>
              <a:buNone/>
            </a:pPr>
            <a:r>
              <a:rPr lang="da-DK" sz="1600" u="sng" dirty="0" smtClean="0"/>
              <a:t>Hvad er et fokusgruppeinterview:</a:t>
            </a:r>
          </a:p>
          <a:p>
            <a:pPr>
              <a:spcBef>
                <a:spcPts val="0"/>
              </a:spcBef>
              <a:buNone/>
            </a:pPr>
            <a:r>
              <a:rPr lang="da-DK" sz="1600" dirty="0" smtClean="0"/>
              <a:t>Et interview hvor en gruppe mennesker diskuterer et emne under ledelse af en </a:t>
            </a:r>
          </a:p>
          <a:p>
            <a:pPr>
              <a:spcBef>
                <a:spcPts val="0"/>
              </a:spcBef>
              <a:buNone/>
            </a:pPr>
            <a:r>
              <a:rPr lang="da-DK" sz="1600" dirty="0" err="1" smtClean="0"/>
              <a:t>moderrator</a:t>
            </a:r>
            <a:endParaRPr lang="da-DK" sz="1600" dirty="0" smtClean="0"/>
          </a:p>
          <a:p>
            <a:pPr>
              <a:spcBef>
                <a:spcPts val="0"/>
              </a:spcBef>
              <a:buNone/>
            </a:pPr>
            <a:endParaRPr lang="da-DK" sz="1600" dirty="0" smtClean="0"/>
          </a:p>
          <a:p>
            <a:pPr>
              <a:spcBef>
                <a:spcPts val="0"/>
              </a:spcBef>
              <a:buNone/>
            </a:pPr>
            <a:r>
              <a:rPr lang="da-DK" sz="1600" u="sng" dirty="0" smtClean="0"/>
              <a:t>Interviewformen er god til:</a:t>
            </a:r>
          </a:p>
          <a:p>
            <a:pPr>
              <a:spcBef>
                <a:spcPts val="0"/>
              </a:spcBef>
              <a:buFont typeface="Arial" pitchFamily="34" charset="0"/>
              <a:buChar char="•"/>
            </a:pPr>
            <a:r>
              <a:rPr lang="da-DK" sz="1600" dirty="0" smtClean="0"/>
              <a:t>At blive klogere på, hvad der er ‘på spil’ hos eleverne – hvilke holdninger og erfaringer eksisterer omkring et emne.</a:t>
            </a:r>
          </a:p>
          <a:p>
            <a:pPr>
              <a:spcBef>
                <a:spcPts val="0"/>
              </a:spcBef>
              <a:buFont typeface="Arial" pitchFamily="34" charset="0"/>
              <a:buChar char="•"/>
            </a:pPr>
            <a:r>
              <a:rPr lang="da-DK" sz="1600" dirty="0" smtClean="0"/>
              <a:t> At undersøge ‘holdninger i interaktion’ – hvordan eleverne producerer mening sammen</a:t>
            </a:r>
          </a:p>
          <a:p>
            <a:pPr>
              <a:spcBef>
                <a:spcPts val="0"/>
              </a:spcBef>
              <a:buFont typeface="Arial" pitchFamily="34" charset="0"/>
              <a:buChar char="•"/>
            </a:pPr>
            <a:r>
              <a:rPr lang="da-DK" sz="1600" dirty="0" smtClean="0"/>
              <a:t>At undersøge hvordan ‘kulturelle selvfølgeligheder’ konstrueres socialt</a:t>
            </a:r>
          </a:p>
          <a:p>
            <a:pPr lvl="1">
              <a:spcBef>
                <a:spcPts val="0"/>
              </a:spcBef>
              <a:buFont typeface="Wingdings" pitchFamily="2" charset="2"/>
              <a:buChar char="Ø"/>
            </a:pPr>
            <a:r>
              <a:rPr lang="da-DK" sz="1400" dirty="0" smtClean="0"/>
              <a:t>Hvad er vigtigt for hvilke elever?</a:t>
            </a:r>
            <a:endParaRPr lang="da-DK" sz="1400" dirty="0"/>
          </a:p>
          <a:p>
            <a:pPr lvl="1">
              <a:spcBef>
                <a:spcPts val="0"/>
              </a:spcBef>
              <a:buFont typeface="Wingdings" pitchFamily="2" charset="2"/>
              <a:buChar char="Ø"/>
            </a:pPr>
            <a:r>
              <a:rPr lang="da-DK" sz="1400" dirty="0" smtClean="0"/>
              <a:t>Hvad er kulturel genkendeligt – hvad kræver en forklaring?</a:t>
            </a:r>
          </a:p>
          <a:p>
            <a:pPr lvl="1">
              <a:spcBef>
                <a:spcPts val="0"/>
              </a:spcBef>
              <a:buFont typeface="Wingdings" pitchFamily="2" charset="2"/>
              <a:buChar char="Ø"/>
            </a:pPr>
            <a:r>
              <a:rPr lang="da-DK" sz="1400" dirty="0" smtClean="0"/>
              <a:t>Hvad er legitimt – hvad er ikke legitimt</a:t>
            </a:r>
            <a:endParaRPr lang="da-DK" sz="1600" dirty="0"/>
          </a:p>
          <a:p>
            <a:pPr lvl="1">
              <a:spcBef>
                <a:spcPts val="0"/>
              </a:spcBef>
              <a:buFont typeface="Wingdings" pitchFamily="2" charset="2"/>
              <a:buChar char="Ø"/>
            </a:pPr>
            <a:r>
              <a:rPr lang="da-DK" sz="1600" dirty="0" smtClean="0"/>
              <a:t>Hvilke logikker (selvfølgeligheder) og diskurser dominerer?</a:t>
            </a:r>
          </a:p>
          <a:p>
            <a:pPr marL="457200" lvl="1" indent="0">
              <a:spcBef>
                <a:spcPts val="0"/>
              </a:spcBef>
              <a:buNone/>
            </a:pPr>
            <a:endParaRPr lang="da-DK" sz="1600" dirty="0"/>
          </a:p>
          <a:p>
            <a:pPr>
              <a:spcBef>
                <a:spcPts val="0"/>
              </a:spcBef>
              <a:buFont typeface="Arial" pitchFamily="34" charset="0"/>
              <a:buChar char="•"/>
            </a:pPr>
            <a:r>
              <a:rPr lang="da-DK" sz="1600" dirty="0"/>
              <a:t>Kan både undersøge elevernes holdninger inden og efter et udviklingsprojekt</a:t>
            </a:r>
          </a:p>
          <a:p>
            <a:pPr>
              <a:spcBef>
                <a:spcPts val="0"/>
              </a:spcBef>
              <a:buFont typeface="Arial" pitchFamily="34" charset="0"/>
              <a:buChar char="•"/>
            </a:pPr>
            <a:endParaRPr lang="da-DK" sz="1600" dirty="0"/>
          </a:p>
        </p:txBody>
      </p:sp>
    </p:spTree>
  </p:cSld>
  <p:clrMapOvr>
    <a:masterClrMapping/>
  </p:clrMapOvr>
  <p:transition/>
</p:sld>
</file>

<file path=ppt/theme/theme1.xml><?xml version="1.0" encoding="utf-8"?>
<a:theme xmlns:a="http://schemas.openxmlformats.org/drawingml/2006/main" name="Cefu08a">
  <a:themeElements>
    <a:clrScheme name="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efu08a">
  <a:themeElements>
    <a:clrScheme name="1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Cefu08a">
  <a:themeElements>
    <a:clrScheme name="3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efu08a">
  <a:themeElements>
    <a:clrScheme name="4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Cefu08a">
  <a:themeElements>
    <a:clrScheme name="5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5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5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5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5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5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5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5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Cefu08a">
  <a:themeElements>
    <a:clrScheme name="6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6_Cefu08a">
      <a:majorFont>
        <a:latin typeface="Garamond"/>
        <a:ea typeface=""/>
        <a:cs typeface=""/>
      </a:majorFont>
      <a:minorFont>
        <a:latin typeface="Garamond"/>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Cefu08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6_Cefu08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6_Cefu08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6_Cefu08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6_Cefu08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6_Cefu08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6_Cefu08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12319</TotalTime>
  <Words>2082</Words>
  <Application>Microsoft Office PowerPoint</Application>
  <PresentationFormat>Skærmshow (4:3)</PresentationFormat>
  <Paragraphs>283</Paragraphs>
  <Slides>17</Slides>
  <Notes>11</Notes>
  <HiddenSlides>0</HiddenSlides>
  <MMClips>0</MMClips>
  <ScaleCrop>false</ScaleCrop>
  <HeadingPairs>
    <vt:vector size="4" baseType="variant">
      <vt:variant>
        <vt:lpstr>Tema</vt:lpstr>
      </vt:variant>
      <vt:variant>
        <vt:i4>6</vt:i4>
      </vt:variant>
      <vt:variant>
        <vt:lpstr>Diastitler</vt:lpstr>
      </vt:variant>
      <vt:variant>
        <vt:i4>17</vt:i4>
      </vt:variant>
    </vt:vector>
  </HeadingPairs>
  <TitlesOfParts>
    <vt:vector size="23" baseType="lpstr">
      <vt:lpstr>Cefu08a</vt:lpstr>
      <vt:lpstr>1_Cefu08a</vt:lpstr>
      <vt:lpstr>3_Cefu08a</vt:lpstr>
      <vt:lpstr>4_Cefu08a</vt:lpstr>
      <vt:lpstr>5_Cefu08a</vt:lpstr>
      <vt:lpstr>6_Cefu08a</vt:lpstr>
      <vt:lpstr>PowerPoint-præsentation</vt:lpstr>
      <vt:lpstr>Dagens program</vt:lpstr>
      <vt:lpstr>Opmærksomhedspunkter fra skolebesøg</vt:lpstr>
      <vt:lpstr>Skoleprojekternes dobbelte formål</vt:lpstr>
      <vt:lpstr>Hvilken viden skal vi producere i projektet?</vt:lpstr>
      <vt:lpstr>Spørgsmål til gruppearbejde</vt:lpstr>
      <vt:lpstr>Forsker i egen praksis</vt:lpstr>
      <vt:lpstr>Metodevalg</vt:lpstr>
      <vt:lpstr>Fokusgruppeinterviews - Hvilken viden giver metoden adgang til?</vt:lpstr>
      <vt:lpstr>Planlægning af fokusgruppeinterview</vt:lpstr>
      <vt:lpstr>Guide for fokusgruppeinterviews med elever</vt:lpstr>
      <vt:lpstr>Analyse af fokusgruppeinterviews</vt:lpstr>
      <vt:lpstr>Læs mere om fokusgruppeinterview</vt:lpstr>
      <vt:lpstr>Refleksionslog Udfyldes på lærer/teammøde</vt:lpstr>
      <vt:lpstr>Dataplanlægningsmatrice</vt:lpstr>
      <vt:lpstr>Dokumentation af eleverne oplevelser og/eller udbytte</vt:lpstr>
      <vt:lpstr>Tidsplan for forsknings- og netværksprojekt</vt:lpstr>
    </vt:vector>
  </TitlesOfParts>
  <Company>DPU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Putting Numbers and Words on the Problems Young People with Hearing Loss Face in Their Everyday Life</dc:title>
  <dc:creator>Niels-Henrik M. Hansen</dc:creator>
  <cp:lastModifiedBy>Poul Simon Rasmussen</cp:lastModifiedBy>
  <cp:revision>1111</cp:revision>
  <dcterms:created xsi:type="dcterms:W3CDTF">2008-05-30T07:59:46Z</dcterms:created>
  <dcterms:modified xsi:type="dcterms:W3CDTF">2013-08-30T12:48:49Z</dcterms:modified>
</cp:coreProperties>
</file>