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gif" ContentType="image/gif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3652" r:id="rId3"/>
    <p:sldMasterId id="2147483653" r:id="rId4"/>
    <p:sldMasterId id="2147483654" r:id="rId5"/>
    <p:sldMasterId id="2147483655" r:id="rId6"/>
  </p:sldMasterIdLst>
  <p:notesMasterIdLst>
    <p:notesMasterId r:id="rId22"/>
  </p:notesMasterIdLst>
  <p:handoutMasterIdLst>
    <p:handoutMasterId r:id="rId23"/>
  </p:handoutMasterIdLst>
  <p:sldIdLst>
    <p:sldId id="340" r:id="rId7"/>
    <p:sldId id="341" r:id="rId8"/>
    <p:sldId id="344" r:id="rId9"/>
    <p:sldId id="345" r:id="rId10"/>
    <p:sldId id="348" r:id="rId11"/>
    <p:sldId id="353" r:id="rId12"/>
    <p:sldId id="347" r:id="rId13"/>
    <p:sldId id="346" r:id="rId14"/>
    <p:sldId id="351" r:id="rId15"/>
    <p:sldId id="349" r:id="rId16"/>
    <p:sldId id="350" r:id="rId17"/>
    <p:sldId id="342" r:id="rId18"/>
    <p:sldId id="352" r:id="rId19"/>
    <p:sldId id="343" r:id="rId20"/>
    <p:sldId id="354" r:id="rId21"/>
  </p:sldIdLst>
  <p:sldSz cx="9144000" cy="6858000" type="screen4x3"/>
  <p:notesSz cx="6797675" cy="992663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CE8924"/>
    <a:srgbClr val="E7BA79"/>
    <a:srgbClr val="E3AE5F"/>
    <a:srgbClr val="CC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Mørkt layou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0A15C55-8517-42AA-B614-E9B94910E393}" styleName="Mellemlayout 2 - Marker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08" autoAdjust="0"/>
    <p:restoredTop sz="77059" autoAdjust="0"/>
  </p:normalViewPr>
  <p:slideViewPr>
    <p:cSldViewPr>
      <p:cViewPr>
        <p:scale>
          <a:sx n="66" d="100"/>
          <a:sy n="66" d="100"/>
        </p:scale>
        <p:origin x="-14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50" y="282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5"/>
            <a:ext cx="2944971" cy="49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619" y="5"/>
            <a:ext cx="2944970" cy="49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9F81CAD-5947-4178-8F56-5AC33D3EB496}" type="datetimeFigureOut">
              <a:rPr lang="da-DK"/>
              <a:pPr>
                <a:defRPr/>
              </a:pPr>
              <a:t>30-08-2013</a:t>
            </a:fld>
            <a:endParaRPr lang="da-DK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066"/>
            <a:ext cx="2944971" cy="49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619" y="9428066"/>
            <a:ext cx="2944970" cy="49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DE9C67A-9CF3-4251-A32C-DE5DED7F041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725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5"/>
            <a:ext cx="2944971" cy="49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>
            <a:lvl1pPr defTabSz="8731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619" y="5"/>
            <a:ext cx="2944970" cy="49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>
            <a:lvl1pPr algn="r" defTabSz="8731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42" y="4714034"/>
            <a:ext cx="5438792" cy="4468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427"/>
            <a:ext cx="2944971" cy="4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31" tIns="47266" rIns="94531" bIns="47266" numCol="1" anchor="b" anchorCtr="0" compatLnSpc="1">
            <a:prstTxWarp prst="textNoShape">
              <a:avLst/>
            </a:prstTxWarp>
          </a:bodyPr>
          <a:lstStyle>
            <a:lvl1pPr defTabSz="87312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619" y="9430427"/>
            <a:ext cx="2944970" cy="4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31" tIns="47266" rIns="94531" bIns="47266" numCol="1" anchor="b" anchorCtr="0" compatLnSpc="1">
            <a:prstTxWarp prst="textNoShape">
              <a:avLst/>
            </a:prstTxWarp>
          </a:bodyPr>
          <a:lstStyle>
            <a:lvl1pPr algn="r" defTabSz="873125">
              <a:defRPr sz="1200">
                <a:latin typeface="Arial" charset="0"/>
              </a:defRPr>
            </a:lvl1pPr>
          </a:lstStyle>
          <a:p>
            <a:pPr>
              <a:defRPr/>
            </a:pPr>
            <a:fld id="{1F1A04E5-828D-4239-A6AA-680835A35BC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1388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A99F99-3DCF-4097-860A-3959AD165A70}" type="slidenum">
              <a:rPr lang="da-DK"/>
              <a:pPr/>
              <a:t>1</a:t>
            </a:fld>
            <a:endParaRPr lang="da-DK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2525" cy="372268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987" y="4715152"/>
            <a:ext cx="5437709" cy="4466987"/>
          </a:xfrm>
          <a:noFill/>
          <a:ln/>
        </p:spPr>
        <p:txBody>
          <a:bodyPr/>
          <a:lstStyle/>
          <a:p>
            <a:r>
              <a:rPr lang="da-DK" i="0" baseline="0" dirty="0" smtClean="0"/>
              <a:t>12 projekter, 16 skoler</a:t>
            </a:r>
          </a:p>
          <a:p>
            <a:r>
              <a:rPr lang="da-DK" i="0" baseline="0" dirty="0" smtClean="0"/>
              <a:t>Hver skole vælger en koordinator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5603" name="Pladsholder til no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smtClean="0">
                <a:latin typeface="Times New Roman" pitchFamily="18" charset="0"/>
              </a:rPr>
              <a:t>Fælles vidensproduktion: Konkretisering af projekternes forandringsperspektiv – forandringsniveau og –kæder samt vægtning af projekterne for de skoler, der har flere projekter.</a:t>
            </a:r>
          </a:p>
          <a:p>
            <a:r>
              <a:rPr lang="da-DK" smtClean="0">
                <a:latin typeface="Times New Roman" pitchFamily="18" charset="0"/>
              </a:rPr>
              <a:t>Det fokus er her at få indblik i projekterne, de forståelser der ligger bag, hvilke niveauer de bevæger sig på, og hvordan projekterne knyttes til det overordnede tema: klasserumskultur og inklusion. Dette både for at vi får et bedre indblik i projekterne, men også for at fastholde </a:t>
            </a:r>
            <a:r>
              <a:rPr lang="da-DK" altLang="da-DK" smtClean="0">
                <a:latin typeface="Times New Roman" pitchFamily="18" charset="0"/>
              </a:rPr>
              <a:t>’</a:t>
            </a:r>
            <a:r>
              <a:rPr lang="da-DK" smtClean="0">
                <a:latin typeface="Times New Roman" pitchFamily="18" charset="0"/>
              </a:rPr>
              <a:t>deltagerne</a:t>
            </a:r>
            <a:r>
              <a:rPr lang="da-DK" altLang="da-DK" smtClean="0">
                <a:latin typeface="Times New Roman" pitchFamily="18" charset="0"/>
              </a:rPr>
              <a:t>’</a:t>
            </a:r>
            <a:r>
              <a:rPr lang="da-DK" smtClean="0">
                <a:latin typeface="Times New Roman" pitchFamily="18" charset="0"/>
              </a:rPr>
              <a:t> på at deres projekter er del af et større projekt med fokus på forandring / udvikling af klasserumskultur og inklusion i gymnasiet. Hvilke forsøg er i laboratoriet</a:t>
            </a:r>
          </a:p>
          <a:p>
            <a:endParaRPr lang="da-DK" smtClean="0">
              <a:latin typeface="Times New Roman" pitchFamily="18" charset="0"/>
            </a:endParaRPr>
          </a:p>
          <a:p>
            <a:r>
              <a:rPr lang="da-DK" smtClean="0">
                <a:latin typeface="Times New Roman" pitchFamily="18" charset="0"/>
              </a:rPr>
              <a:t>Organisering og status – enten som selvstændigt tema senere eller som undertemaer vi spørger ind til løbende med forandringsperspektivet?</a:t>
            </a:r>
          </a:p>
          <a:p>
            <a:r>
              <a:rPr lang="da-DK" smtClean="0">
                <a:latin typeface="Times New Roman" pitchFamily="18" charset="0"/>
              </a:rPr>
              <a:t>Organisering: Hvordan søger man at igangsætte og gennemføre forandringerne? Hvilke elever, klasser og lærere involveres – og hvor mange? Hvad er projekternes faser og tidshorisont?</a:t>
            </a:r>
          </a:p>
          <a:p>
            <a:endParaRPr lang="da-DK" smtClean="0">
              <a:latin typeface="Times New Roman" pitchFamily="18" charset="0"/>
            </a:endParaRPr>
          </a:p>
          <a:p>
            <a:endParaRPr lang="da-DK" smtClean="0">
              <a:latin typeface="Times New Roman" pitchFamily="18" charset="0"/>
            </a:endParaRPr>
          </a:p>
          <a:p>
            <a:r>
              <a:rPr lang="da-DK" smtClean="0">
                <a:latin typeface="Times New Roman" pitchFamily="18" charset="0"/>
              </a:rPr>
              <a:t>Kan godt opleves som vanskelige spørgsmål at svare på =&gt; pointe i at gøre det i fællesskab. Diskussionerne giver desuden også indblik i, hvad det er der gør det vanskeligt at svare på.</a:t>
            </a:r>
          </a:p>
          <a:p>
            <a:endParaRPr lang="da-DK" smtClean="0">
              <a:latin typeface="Times New Roman" pitchFamily="18" charset="0"/>
            </a:endParaRPr>
          </a:p>
        </p:txBody>
      </p:sp>
      <p:sp>
        <p:nvSpPr>
          <p:cNvPr id="25604" name="Pladsholder til diasnumm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5647B797-6C8E-4DD8-A154-4A4EEE0D06F5}" type="slidenum">
              <a:rPr lang="da-DK" sz="1200">
                <a:solidFill>
                  <a:srgbClr val="000000"/>
                </a:solidFill>
                <a:latin typeface="Arial" charset="0"/>
              </a:rPr>
              <a:pPr eaLnBrk="1" hangingPunct="1"/>
              <a:t>15</a:t>
            </a:fld>
            <a:endParaRPr lang="da-DK" sz="12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Projektet danner</a:t>
            </a:r>
            <a:r>
              <a:rPr lang="da-DK" baseline="0" dirty="0" smtClean="0"/>
              <a:t> derfor ramme om en særlig forskningsform – og også en særlig udviklingsform.</a:t>
            </a:r>
          </a:p>
          <a:p>
            <a:r>
              <a:rPr lang="da-DK" baseline="0" dirty="0" smtClean="0"/>
              <a:t>Nemlig for forskning og praksisudvikling kobles i forhold til at skabe nogle ønskede forandringer.</a:t>
            </a:r>
          </a:p>
          <a:p>
            <a:endParaRPr lang="da-DK" baseline="0" dirty="0" smtClean="0"/>
          </a:p>
          <a:p>
            <a:r>
              <a:rPr lang="da-DK" dirty="0" smtClean="0"/>
              <a:t>Kræver at man har en forståelse af forandring (en </a:t>
            </a:r>
            <a:r>
              <a:rPr lang="da-DK" dirty="0" err="1" smtClean="0"/>
              <a:t>forandringsteorei</a:t>
            </a:r>
            <a:r>
              <a:rPr lang="da-DK" dirty="0" smtClean="0"/>
              <a:t>). Hvad er det, der skal forandres og i forhold til hvad?</a:t>
            </a:r>
          </a:p>
          <a:p>
            <a:endParaRPr lang="da-DK" baseline="0" dirty="0" smtClean="0"/>
          </a:p>
          <a:p>
            <a:r>
              <a:rPr lang="da-DK" baseline="0" dirty="0" smtClean="0"/>
              <a:t>Fokus er på social forandring – dvs. forandring i en social og kulturel kontekst – man kan ikke lave et vakuum som i naturvidenskaben.</a:t>
            </a:r>
          </a:p>
          <a:p>
            <a:r>
              <a:rPr lang="da-DK" baseline="0" dirty="0" smtClean="0"/>
              <a:t>Derfor heller ikke tale om generel viden, men viden der kan overføres eller kræver bestemte kontekstfaktorer, for at kunne overføres (fx at eleverne har en bestemt social baggrund)</a:t>
            </a:r>
          </a:p>
          <a:p>
            <a:endParaRPr lang="da-DK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1A04E5-828D-4239-A6AA-680835A35BC9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Forandringsteori:</a:t>
            </a:r>
            <a:r>
              <a:rPr lang="da-DK" baseline="0" dirty="0" smtClean="0"/>
              <a:t> Hvis man skaber en inkluderende klasserumskultur, så vil flere elever gennemføre, være mere motiverede og lære mere.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1A04E5-828D-4239-A6AA-680835A35BC9}" type="slidenum">
              <a:rPr lang="da-DK" smtClean="0"/>
              <a:pPr>
                <a:defRPr/>
              </a:pPr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En metode at koble praksisudvikling</a:t>
            </a:r>
            <a:r>
              <a:rPr lang="da-DK" baseline="0" dirty="0" smtClean="0"/>
              <a:t> og forskning er uddannelseseksperimenter – en metode der </a:t>
            </a:r>
            <a:r>
              <a:rPr lang="da-DK" baseline="0" dirty="0" err="1" smtClean="0"/>
              <a:t>pt</a:t>
            </a:r>
            <a:r>
              <a:rPr lang="da-DK" baseline="0" dirty="0" smtClean="0"/>
              <a:t> er ved at blive udviklet i </a:t>
            </a:r>
            <a:r>
              <a:rPr lang="da-DK" baseline="0" dirty="0" err="1" smtClean="0"/>
              <a:t>UDDx</a:t>
            </a:r>
            <a:r>
              <a:rPr lang="da-DK" baseline="0" dirty="0" smtClean="0"/>
              <a:t>, region hovedstaden.</a:t>
            </a:r>
          </a:p>
          <a:p>
            <a:r>
              <a:rPr lang="da-DK" dirty="0" smtClean="0"/>
              <a:t>Tanken er:</a:t>
            </a:r>
          </a:p>
          <a:p>
            <a:r>
              <a:rPr lang="da-DK" dirty="0" smtClean="0"/>
              <a:t>Dels at finde en mere systematisk måde at arbejde med forandringer i en uddannelseskontekst.</a:t>
            </a:r>
          </a:p>
          <a:p>
            <a:r>
              <a:rPr lang="da-DK" dirty="0" smtClean="0"/>
              <a:t>Dels en mere systematisk måde at inddrage viden i udviklingsprojekter. </a:t>
            </a:r>
          </a:p>
          <a:p>
            <a:r>
              <a:rPr lang="da-DK" dirty="0" err="1" smtClean="0"/>
              <a:t>Bla</a:t>
            </a:r>
            <a:r>
              <a:rPr lang="da-DK" dirty="0" smtClean="0"/>
              <a:t> ved at tydeliggøre hvad det nye er – hvad er det for en konkret eksperiment? </a:t>
            </a:r>
          </a:p>
          <a:p>
            <a:r>
              <a:rPr lang="da-DK" baseline="0" dirty="0" smtClean="0"/>
              <a:t>Brug af hypoteser – hvad er</a:t>
            </a:r>
            <a:r>
              <a:rPr lang="da-DK" dirty="0" smtClean="0"/>
              <a:t> det for en forandring, man antager eksperimentet vil afstedkomme? </a:t>
            </a:r>
          </a:p>
          <a:p>
            <a:r>
              <a:rPr lang="da-DK" baseline="0" dirty="0" smtClean="0"/>
              <a:t>Hvad sker der,</a:t>
            </a:r>
            <a:r>
              <a:rPr lang="da-DK" dirty="0" smtClean="0"/>
              <a:t> når det gennemføres? I hvilket omfang bidrager det til den ønskede forandring?</a:t>
            </a:r>
            <a:endParaRPr lang="da-DK" baseline="0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1A04E5-828D-4239-A6AA-680835A35BC9}" type="slidenum">
              <a:rPr lang="da-DK" smtClean="0"/>
              <a:pPr>
                <a:defRPr/>
              </a:pPr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Metoder</a:t>
            </a:r>
            <a:r>
              <a:rPr lang="da-DK" baseline="0" dirty="0" smtClean="0"/>
              <a:t> hertil introduceres om eftermiddagen.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886CD2B-399D-4FC9-8631-E73C48B3F282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EFF8B88E-6837-4CCB-8EA4-586B5C11CFC9}" type="slidenum">
              <a:rPr lang="da-DK"/>
              <a:pPr/>
              <a:t>10</a:t>
            </a:fld>
            <a:endParaRPr lang="da-DK"/>
          </a:p>
        </p:txBody>
      </p:sp>
      <p:sp>
        <p:nvSpPr>
          <p:cNvPr id="911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4275"/>
          </a:xfrm>
          <a:solidFill>
            <a:srgbClr val="FFFFFF"/>
          </a:solidFill>
        </p:spPr>
      </p:sp>
      <p:sp>
        <p:nvSpPr>
          <p:cNvPr id="9114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1039" y="4717296"/>
            <a:ext cx="5437187" cy="8663190"/>
          </a:xfrm>
          <a:noFill/>
        </p:spPr>
        <p:txBody>
          <a:bodyPr/>
          <a:lstStyle/>
          <a:p>
            <a:endParaRPr lang="da-DK" dirty="0" smtClean="0">
              <a:latin typeface="Georg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3851275" y="9429831"/>
            <a:ext cx="2946400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5760" tIns="47880" rIns="95760" bIns="4788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1E680A4-FFF0-4421-B75E-D4EAD348A1CA}" type="slidenum">
              <a:rPr lang="da-DK" sz="1200">
                <a:solidFill>
                  <a:srgbClr val="000000"/>
                </a:solidFill>
                <a:latin typeface="Arial" pitchFamily="34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da-DK" sz="120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EFF8B88E-6837-4CCB-8EA4-586B5C11CFC9}" type="slidenum">
              <a:rPr lang="da-DK"/>
              <a:pPr/>
              <a:t>11</a:t>
            </a:fld>
            <a:endParaRPr lang="da-DK"/>
          </a:p>
        </p:txBody>
      </p:sp>
      <p:sp>
        <p:nvSpPr>
          <p:cNvPr id="911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6" y="744419"/>
            <a:ext cx="4964113" cy="3723680"/>
          </a:xfrm>
          <a:solidFill>
            <a:srgbClr val="FFFFFF"/>
          </a:solidFill>
        </p:spPr>
      </p:sp>
      <p:sp>
        <p:nvSpPr>
          <p:cNvPr id="9114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1039" y="4717296"/>
            <a:ext cx="5437187" cy="8663190"/>
          </a:xfrm>
          <a:noFill/>
        </p:spPr>
        <p:txBody>
          <a:bodyPr/>
          <a:lstStyle/>
          <a:p>
            <a:endParaRPr lang="da-DK" dirty="0" smtClean="0">
              <a:latin typeface="Georg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3851275" y="9429831"/>
            <a:ext cx="2946400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5760" tIns="47880" rIns="95760" bIns="4788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1E680A4-FFF0-4421-B75E-D4EAD348A1CA}" type="slidenum">
              <a:rPr lang="da-DK" sz="1200">
                <a:solidFill>
                  <a:srgbClr val="000000"/>
                </a:solidFill>
                <a:latin typeface="Arial" pitchFamily="34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da-DK" sz="120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Netværk opdelt både </a:t>
            </a:r>
            <a:r>
              <a:rPr lang="da-DK" dirty="0" err="1" smtClean="0"/>
              <a:t>ifht</a:t>
            </a:r>
            <a:r>
              <a:rPr lang="da-DK" dirty="0" smtClean="0"/>
              <a:t>. geografi og indsatsområder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1A04E5-828D-4239-A6AA-680835A35BC9}" type="slidenum">
              <a:rPr lang="da-DK" smtClean="0"/>
              <a:pPr>
                <a:defRPr/>
              </a:pPr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Husk at</a:t>
            </a:r>
            <a:r>
              <a:rPr lang="da-DK" baseline="0" dirty="0" smtClean="0"/>
              <a:t> bede dem overveje at prioritere, hvis de har gang i </a:t>
            </a:r>
            <a:r>
              <a:rPr lang="da-DK" baseline="0" smtClean="0"/>
              <a:t>mange udviklingstiltag.</a:t>
            </a:r>
            <a:endParaRPr lang="da-DK" baseline="0" dirty="0" smtClean="0"/>
          </a:p>
          <a:p>
            <a:r>
              <a:rPr lang="da-DK" baseline="0" dirty="0" smtClean="0"/>
              <a:t>Hvad er det især, der kan kvalificeres ved at deltage i dette projekt?</a:t>
            </a:r>
          </a:p>
          <a:p>
            <a:r>
              <a:rPr lang="da-DK" baseline="0" dirty="0" smtClean="0"/>
              <a:t>Hvor mange tiltage kan de dokumentere?</a:t>
            </a:r>
          </a:p>
          <a:p>
            <a:r>
              <a:rPr lang="da-DK" baseline="0" dirty="0" smtClean="0"/>
              <a:t>Skelne mellem det overordnet udviklingsprojekt/eksperiment – og forskellige faser.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1A04E5-828D-4239-A6AA-680835A35BC9}" type="slidenum">
              <a:rPr lang="da-DK" smtClean="0"/>
              <a:pPr>
                <a:defRPr/>
              </a:pPr>
              <a:t>13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A41AF-383C-4D59-AA25-73CF22E97741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92857-9543-4FC0-902F-FDD8609E9F5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05580" y="1285876"/>
            <a:ext cx="1952625" cy="48101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42940" y="1285876"/>
            <a:ext cx="5710237" cy="48101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459F0-5D80-4B42-AAE7-D7190A8A885E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August 2008 – Susanne Murning – CeFU, DPU, AU - www.cefu.dk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August 2008 – Susanne Murning – CeFU, DPU, AU - www.cefu.dk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August 2008 – Susanne Murning – CeFU, DPU, AU - www.cefu.dk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2714627"/>
            <a:ext cx="3810000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2714627"/>
            <a:ext cx="3810000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sidefod 3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August 2008 – Susanne Murning – CeFU, DPU, AU - www.cefu.dk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sidefod 3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August 2008 – Susanne Murning – CeFU, DPU, AU - www.cefu.dk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sidefod 3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August 2008 – Susanne Murning – CeFU, DPU, AU - www.cefu.dk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3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August 2008 – Susanne Murning – CeFU, DPU, AU - www.cefu.dk</a:t>
            </a: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sidefod 3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August 2008 – Susanne Murning – CeFU, DPU, AU - www.cefu.dk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6A9F-ABA7-48E7-B6D7-4D189473ABAC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sidefod 3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August 2008 – Susanne Murning – CeFU, DPU, AU - www.cefu.dk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August 2008 – Susanne Murning – CeFU, DPU, AU - www.cefu.dk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05580" y="1285876"/>
            <a:ext cx="1952625" cy="48101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42940" y="1285876"/>
            <a:ext cx="5710237" cy="48101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August 2008 – Susanne Murning – CeFU, DPU, AU - www.cefu.dk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3DB39-F2B2-43CB-AFB2-A9BDA2EA5B4E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DA01E-E9BC-4885-B519-D38AF9FD04E6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F193C-8313-4406-B5EB-C183175404CB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2714627"/>
            <a:ext cx="3810000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2714627"/>
            <a:ext cx="3810000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F65AE-84A0-4A93-BDA3-FA50DD72BACE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97721-D19A-4FEE-B447-683617BA992C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6B712-1939-4B24-AB3B-4E2F2F099F4F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D51D9-2D30-4BC0-8B54-5942A7E3E2AA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65B6A-20C4-471F-8929-22A14A80A4D9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668F7-A9D7-4497-9D32-13E7F25DDC8B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D643B-4830-4779-9024-D798829C7A39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47F34-388F-427F-A7CF-CEC8739C356A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05580" y="1285876"/>
            <a:ext cx="1952625" cy="48101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42940" y="1285876"/>
            <a:ext cx="5710237" cy="48101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E7A89-A8D0-4991-86B5-537575C770E8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79CC0-2602-4FF0-AE12-46463E8AA38F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A2B3B-8182-428F-83B1-11966FA6D3EC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F8460-AC4C-403B-95EC-F1F9F92DBD97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2714627"/>
            <a:ext cx="3810000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2714627"/>
            <a:ext cx="3810000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73772-C1BE-4F9F-8D3F-AFFC6F050E36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0457B-3858-431C-B320-9C3A34DEB578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9A8D2-F7B3-49FC-8EBF-FE92EBE84DC2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2714627"/>
            <a:ext cx="3810000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2714627"/>
            <a:ext cx="3810000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13DFB-6C96-46EE-A7A3-216BD05C9AD4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0A702-6284-4D67-8A74-DFF4F2CA5FA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DED42-8FF5-4999-B719-ACE53B32A3E1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01B9-9EE1-4E9E-A171-D110BE0127CC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0925C-E369-4EC6-A5BC-3DBFC7342AB7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05580" y="1285876"/>
            <a:ext cx="1952625" cy="48101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42940" y="1285876"/>
            <a:ext cx="5710237" cy="48101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4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5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6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A39FC-F364-4A30-ACF5-925B57344B61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44150-8E89-41DC-A93F-ADE45E454580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9AA19-33A9-4998-A8CC-E2F2BB61EB2F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D994A-3E0C-40A9-ADC1-4B8EACE2ABDE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2714627"/>
            <a:ext cx="3810000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2714627"/>
            <a:ext cx="3810000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9B36E-2BBD-40B5-AAB0-79C2AB9E9E7A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66379-D444-4383-B305-30AC68FD8540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1619B-1F61-4CE0-A350-9DA020436B5A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CD8D3-CC24-4A7C-B9D3-32E6ACE291E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C3955-8D56-4273-BD36-E9FF9A0B7471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24F6-D69F-4D79-8E02-DC7B95641916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E9558-DEB6-4E44-B762-44D9A988007C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F606E-4195-460A-929C-DD5CD7FA297A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05580" y="1285876"/>
            <a:ext cx="1952625" cy="48101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42940" y="1285876"/>
            <a:ext cx="5710237" cy="48101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3BF38-8832-4F46-84AF-522DE5A45941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CAF07-93FD-43D0-8BB0-C913E0FDF5F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2046E-0969-4B3B-8190-9AB867533BC9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8A014-8CD4-4B8B-B13E-EB7F68C495A0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2714627"/>
            <a:ext cx="3810000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2714627"/>
            <a:ext cx="3810000" cy="338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591B5-D178-4CC6-B95E-B389FBB8DC9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22D42-98F2-450D-91FA-6B4837A4AC2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0BF57-CAD2-41F6-B87D-85CE1754A8C9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553D8-A466-4F4A-949F-AE9760C03F69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CE5F-15B8-4249-9C1F-3F7CCC887597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47E76-73A8-4315-AEFE-8987776B433A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1855E-A5E3-437A-98DA-E20570CF9FFF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D0B10-C5A2-40FC-B458-434674C58AD6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05580" y="1285876"/>
            <a:ext cx="1952625" cy="48101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42940" y="1285876"/>
            <a:ext cx="5710237" cy="48101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838CE-B735-49F0-BA6B-CB08EF741987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/>
          </p:nvPr>
        </p:nvSpPr>
        <p:spPr>
          <a:xfrm>
            <a:off x="642941" y="1285876"/>
            <a:ext cx="7815263" cy="4810125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3CC2D-BDBA-4C6D-86C0-EB28526F1861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CBB23-0764-41E9-A72F-7DBFB4FE5D34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A4982-2256-487A-902A-E9FF4A382290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9E6FB-54A0-4E98-8055-9E194F194161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2939" y="12858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714627"/>
            <a:ext cx="77724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00816"/>
            <a:ext cx="19050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00816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00816"/>
            <a:ext cx="19050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F7525B0-86FB-48FA-B76B-9CFAECBF0BFA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Billede 6" descr="Image-2-in-Cefu08a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2939" y="12858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  <a:endParaRPr lang="en-GB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714627"/>
            <a:ext cx="77724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 smtClean="0"/>
          </a:p>
        </p:txBody>
      </p:sp>
      <p:sp>
        <p:nvSpPr>
          <p:cNvPr id="8" name="Pladsholder til sidefod 3"/>
          <p:cNvSpPr>
            <a:spLocks noGrp="1"/>
          </p:cNvSpPr>
          <p:nvPr>
            <p:ph type="ftr" sz="quarter" idx="3"/>
          </p:nvPr>
        </p:nvSpPr>
        <p:spPr bwMode="auto">
          <a:xfrm>
            <a:off x="1547816" y="6429375"/>
            <a:ext cx="6192837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en-GB"/>
              <a:t>August 2008 – Susanne Murning – CeFU, DPU, AU - www.cefu.dk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ransition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2939" y="12858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  <a:endParaRPr lang="en-GB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714627"/>
            <a:ext cx="77724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 smtClean="0"/>
          </a:p>
        </p:txBody>
      </p:sp>
      <p:sp>
        <p:nvSpPr>
          <p:cNvPr id="7" name="Pladsholder til dato 4"/>
          <p:cNvSpPr>
            <a:spLocks noGrp="1"/>
          </p:cNvSpPr>
          <p:nvPr>
            <p:ph type="dt" sz="half" idx="2"/>
          </p:nvPr>
        </p:nvSpPr>
        <p:spPr bwMode="auto">
          <a:xfrm>
            <a:off x="685800" y="6500813"/>
            <a:ext cx="19050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Pladsholder til sidefod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500813"/>
            <a:ext cx="28956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Pladsholder til diasnummer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500813"/>
            <a:ext cx="19050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5DBB9019-EFA8-46A8-8377-C53E913FA14E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2939" y="12858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  <a:endParaRPr lang="en-GB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714627"/>
            <a:ext cx="77724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 smtClean="0"/>
          </a:p>
        </p:txBody>
      </p:sp>
      <p:sp>
        <p:nvSpPr>
          <p:cNvPr id="7" name="Pladsholder til dato 4"/>
          <p:cNvSpPr>
            <a:spLocks noGrp="1"/>
          </p:cNvSpPr>
          <p:nvPr>
            <p:ph type="dt" sz="half" idx="2"/>
          </p:nvPr>
        </p:nvSpPr>
        <p:spPr bwMode="auto">
          <a:xfrm>
            <a:off x="685800" y="6500816"/>
            <a:ext cx="1905000" cy="3571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Pladsholder til sidefod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500816"/>
            <a:ext cx="2895600" cy="3571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Pladsholder til diasnummer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500816"/>
            <a:ext cx="1905000" cy="3571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56A8EA7D-5B97-4C7E-9E1F-4F0B8985EFF4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2939" y="12858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  <a:endParaRPr lang="en-GB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714627"/>
            <a:ext cx="77724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 smtClean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2"/>
          </p:nvPr>
        </p:nvSpPr>
        <p:spPr bwMode="auto">
          <a:xfrm>
            <a:off x="685800" y="6500813"/>
            <a:ext cx="19050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500816"/>
            <a:ext cx="2895600" cy="3571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500816"/>
            <a:ext cx="1905000" cy="3571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5FD8FC1-39B2-4E64-A3A1-9647AF74F2E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2939" y="12858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  <a:endParaRPr lang="en-GB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714627"/>
            <a:ext cx="77724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 smtClean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2"/>
          </p:nvPr>
        </p:nvSpPr>
        <p:spPr bwMode="auto">
          <a:xfrm>
            <a:off x="685800" y="6472238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472238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500813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8949B9B-DBEF-437A-88C6-62EDAC2DF1E9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2.docx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PowerPoint_Slide1.sldx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55510" y="944724"/>
            <a:ext cx="871264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endParaRPr lang="da-DK" sz="2000" b="1" i="0" dirty="0">
              <a:solidFill>
                <a:schemeClr val="bg1"/>
              </a:solidFill>
              <a:latin typeface="Georgia" pitchFamily="18" charset="0"/>
            </a:endParaRPr>
          </a:p>
          <a:p>
            <a:pPr algn="ctr" eaLnBrk="0" hangingPunct="0"/>
            <a:endParaRPr lang="da-DK" sz="2000" b="1" dirty="0">
              <a:solidFill>
                <a:schemeClr val="bg1"/>
              </a:solidFill>
              <a:latin typeface="Georgia" pitchFamily="18" charset="0"/>
            </a:endParaRPr>
          </a:p>
          <a:p>
            <a:pPr algn="ctr" eaLnBrk="0" hangingPunct="0"/>
            <a:r>
              <a:rPr lang="da-DK" sz="2000" b="1" dirty="0" smtClean="0">
                <a:solidFill>
                  <a:schemeClr val="bg1"/>
                </a:solidFill>
                <a:latin typeface="Georgia" pitchFamily="18" charset="0"/>
              </a:rPr>
              <a:t>Klasserumskultur, inklusion og </a:t>
            </a:r>
            <a:r>
              <a:rPr lang="da-DK" sz="2000" b="1" dirty="0" err="1" smtClean="0">
                <a:solidFill>
                  <a:schemeClr val="bg1"/>
                </a:solidFill>
                <a:latin typeface="Georgia" pitchFamily="18" charset="0"/>
              </a:rPr>
              <a:t>fraværsbeskæmpelse</a:t>
            </a:r>
            <a:endParaRPr lang="da-DK" sz="3200" b="1" dirty="0" smtClean="0">
              <a:solidFill>
                <a:schemeClr val="bg1"/>
              </a:solidFill>
            </a:endParaRPr>
          </a:p>
          <a:p>
            <a:pPr algn="ctr" eaLnBrk="0" hangingPunct="0"/>
            <a:r>
              <a:rPr lang="da-DK" sz="1400" i="1" dirty="0" smtClean="0">
                <a:solidFill>
                  <a:schemeClr val="accent3"/>
                </a:solidFill>
              </a:rPr>
              <a:t>Hvordan skal forskning og udvikling spille sammen?</a:t>
            </a:r>
          </a:p>
          <a:p>
            <a:pPr algn="ctr" eaLnBrk="0" hangingPunct="0"/>
            <a:endParaRPr lang="da-DK" sz="1400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da-DK" dirty="0" smtClean="0">
              <a:solidFill>
                <a:schemeClr val="bg1"/>
              </a:solidFill>
            </a:endParaRPr>
          </a:p>
          <a:p>
            <a:pPr algn="ctr"/>
            <a:endParaRPr lang="da-DK" dirty="0" smtClean="0">
              <a:solidFill>
                <a:schemeClr val="bg1"/>
              </a:solidFill>
            </a:endParaRPr>
          </a:p>
          <a:p>
            <a:pPr algn="ctr"/>
            <a:endParaRPr lang="da-DK" b="1" dirty="0" smtClean="0">
              <a:solidFill>
                <a:schemeClr val="bg1"/>
              </a:solidFill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79265" y="5300666"/>
            <a:ext cx="878522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0" hangingPunct="0">
              <a:lnSpc>
                <a:spcPct val="80000"/>
              </a:lnSpc>
              <a:spcBef>
                <a:spcPct val="20000"/>
              </a:spcBef>
            </a:pPr>
            <a:r>
              <a:rPr lang="da-DK" sz="1400" dirty="0" smtClean="0">
                <a:solidFill>
                  <a:schemeClr val="bg1"/>
                </a:solidFill>
                <a:latin typeface="Georgia" pitchFamily="18" charset="0"/>
              </a:rPr>
              <a:t>Lektor Camilla Hutters &amp; </a:t>
            </a:r>
            <a:r>
              <a:rPr lang="da-DK" sz="1400" dirty="0" err="1" smtClean="0">
                <a:solidFill>
                  <a:schemeClr val="bg1"/>
                </a:solidFill>
                <a:latin typeface="Georgia" pitchFamily="18" charset="0"/>
              </a:rPr>
              <a:t>Phd</a:t>
            </a:r>
            <a:r>
              <a:rPr lang="da-DK" sz="1400" dirty="0" smtClean="0">
                <a:solidFill>
                  <a:schemeClr val="bg1"/>
                </a:solidFill>
                <a:latin typeface="Georgia" pitchFamily="18" charset="0"/>
              </a:rPr>
              <a:t>. </a:t>
            </a:r>
            <a:r>
              <a:rPr lang="da-DK" sz="1400" dirty="0" err="1" smtClean="0">
                <a:solidFill>
                  <a:schemeClr val="bg1"/>
                </a:solidFill>
                <a:latin typeface="Georgia" pitchFamily="18" charset="0"/>
              </a:rPr>
              <a:t>stip</a:t>
            </a:r>
            <a:r>
              <a:rPr lang="da-DK" sz="1400" dirty="0" smtClean="0">
                <a:solidFill>
                  <a:schemeClr val="bg1"/>
                </a:solidFill>
                <a:latin typeface="Georgia" pitchFamily="18" charset="0"/>
              </a:rPr>
              <a:t>. Susanne Murning</a:t>
            </a:r>
          </a:p>
          <a:p>
            <a:pPr marL="342900" indent="-342900" algn="r" eaLnBrk="0" hangingPunct="0">
              <a:lnSpc>
                <a:spcPct val="80000"/>
              </a:lnSpc>
              <a:spcBef>
                <a:spcPct val="20000"/>
              </a:spcBef>
            </a:pPr>
            <a:r>
              <a:rPr lang="da-DK" sz="1400" dirty="0" smtClean="0">
                <a:solidFill>
                  <a:schemeClr val="bg1"/>
                </a:solidFill>
                <a:latin typeface="Georgia" pitchFamily="18" charset="0"/>
              </a:rPr>
              <a:t>Center for Ungdomsforskning, DPU, Aarhus universitet</a:t>
            </a:r>
            <a:endParaRPr lang="da-DK" sz="14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www.cefu.dk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179388" y="115888"/>
            <a:ext cx="669607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800" dirty="0" smtClean="0">
                <a:solidFill>
                  <a:srgbClr val="C00000"/>
                </a:solidFill>
                <a:latin typeface="Georgia" pitchFamily="18" charset="0"/>
              </a:rPr>
              <a:t>Metoder til at undersøge elevperspektiver</a:t>
            </a:r>
            <a:endParaRPr lang="da-DK" sz="28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323528" y="1196752"/>
            <a:ext cx="856895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 eaLnBrk="0" hangingPunct="0">
              <a:lnSpc>
                <a:spcPct val="15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Gruppeinterviews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: diskussioner, fortællinger, oplevelser = sociale gruppers fortolkninger, interaktioner og normer. Fokuseret socialitet. Indhold og interaktionsformer / forhandlinger. Optages (evt. med </a:t>
            </a:r>
            <a:r>
              <a:rPr lang="da-DK" sz="1600" dirty="0" err="1" smtClean="0">
                <a:solidFill>
                  <a:srgbClr val="000000"/>
                </a:solidFill>
                <a:latin typeface="Verdana" pitchFamily="34" charset="0"/>
              </a:rPr>
              <a:t>iphones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)</a:t>
            </a: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Mindmaps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: i mindre grupper eller på klassevis. Opmærksomhed på deltagelsesmønsteret – ikke hvem, men hvilke positioner / perspektiver.</a:t>
            </a: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Netværkskort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. Hvem er sammen med hvem – hvornår, om hvad? Lav evt. et start og slutbillede. Har elevernes netværk rykket sig i løbet af projektet</a:t>
            </a:r>
            <a:endParaRPr lang="da-DK" sz="1600" b="1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Associationskort / billeder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: oplevelser, følelser, før-nu-fremtid.</a:t>
            </a: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Observationer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: noter, billeder, tegninger, optagelser.</a:t>
            </a: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Skriftligt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: Dagbøger, non-stopskrivning, mindmaps, plancher mm (anonymt?)</a:t>
            </a: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Institutionsdata: 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Fx tal på fravær. Frafald, karakterer, </a:t>
            </a:r>
            <a:r>
              <a:rPr lang="da-DK" sz="1600" dirty="0" err="1" smtClean="0">
                <a:solidFill>
                  <a:srgbClr val="000000"/>
                </a:solidFill>
                <a:latin typeface="Verdana" pitchFamily="34" charset="0"/>
              </a:rPr>
              <a:t>trivelseundersøgelser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, henvendelsesstatistik i studievejledningen.</a:t>
            </a:r>
            <a:endParaRPr lang="da-DK" sz="1600" b="1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600" dirty="0">
              <a:solidFill>
                <a:srgbClr val="000000"/>
              </a:solidFill>
              <a:latin typeface="Verdana" pitchFamily="34" charset="0"/>
            </a:endParaRPr>
          </a:p>
          <a:p>
            <a:pPr>
              <a:lnSpc>
                <a:spcPct val="15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600" i="1" dirty="0">
              <a:solidFill>
                <a:schemeClr val="tx1"/>
              </a:solidFill>
              <a:latin typeface="Verdana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500"/>
              </a:spcBef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 i="1" dirty="0">
              <a:solidFill>
                <a:schemeClr val="tx1"/>
              </a:solidFill>
              <a:latin typeface="Verdana" pitchFamily="34" charset="0"/>
            </a:endParaRPr>
          </a:p>
          <a:p>
            <a:pPr marL="285750" indent="-285750">
              <a:spcBef>
                <a:spcPts val="500"/>
              </a:spcBef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 dirty="0">
              <a:solidFill>
                <a:schemeClr val="tx1"/>
              </a:solidFill>
              <a:latin typeface="Verdana" pitchFamily="34" charset="0"/>
            </a:endParaRPr>
          </a:p>
          <a:p>
            <a:pPr marL="285750" indent="-285750">
              <a:spcBef>
                <a:spcPts val="500"/>
              </a:spcBef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 dirty="0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ts val="5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 dirty="0">
              <a:solidFill>
                <a:schemeClr val="tx1"/>
              </a:solidFill>
              <a:latin typeface="Verdana" pitchFamily="34" charset="0"/>
            </a:endParaRPr>
          </a:p>
          <a:p>
            <a:pPr marL="285750" indent="-285750">
              <a:spcBef>
                <a:spcPts val="500"/>
              </a:spcBef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 dirty="0">
              <a:solidFill>
                <a:schemeClr val="tx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7497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179388" y="115888"/>
            <a:ext cx="669607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3200" dirty="0" smtClean="0">
                <a:solidFill>
                  <a:srgbClr val="C00000"/>
                </a:solidFill>
                <a:latin typeface="Georgia" pitchFamily="18" charset="0"/>
              </a:rPr>
              <a:t>Opmærksomhed og ressourcer</a:t>
            </a:r>
            <a:endParaRPr lang="da-DK" sz="32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467544" y="1556792"/>
            <a:ext cx="8280920" cy="37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Elevperspektiver </a:t>
            </a: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hvornår og hvorfor 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i projektets forskellige faser? (problemidentifikation, udviklingsarbejdet, dokumentation, afrapportering) </a:t>
            </a: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Åbenhed og relation 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til </a:t>
            </a:r>
            <a:r>
              <a:rPr lang="da-DK" sz="1600" dirty="0" err="1" smtClean="0">
                <a:solidFill>
                  <a:srgbClr val="000000"/>
                </a:solidFill>
                <a:latin typeface="Verdana" pitchFamily="34" charset="0"/>
              </a:rPr>
              <a:t>facilitator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 (interviewere, deltagere, fortrolighed)</a:t>
            </a: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Betydningen af roller og relationer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 (lærer og bedømmer)</a:t>
            </a: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Sammensætning 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af grupper (interview, diskussioner etc.)</a:t>
            </a: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Positioner 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og perspektiver repræsenteret og ytringsbetingelser</a:t>
            </a: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Elever og andre lærere som </a:t>
            </a: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ressourcepersoner?</a:t>
            </a:r>
            <a:endParaRPr lang="da-DK" sz="1600" b="1" dirty="0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Som led i </a:t>
            </a:r>
            <a:r>
              <a:rPr lang="da-DK" sz="1600" b="1" dirty="0" smtClean="0">
                <a:solidFill>
                  <a:srgbClr val="000000"/>
                </a:solidFill>
                <a:latin typeface="Verdana" pitchFamily="34" charset="0"/>
              </a:rPr>
              <a:t>undervisningen</a:t>
            </a:r>
            <a:r>
              <a:rPr lang="da-DK" sz="1600" dirty="0" smtClean="0">
                <a:solidFill>
                  <a:srgbClr val="000000"/>
                </a:solidFill>
                <a:latin typeface="Verdana" pitchFamily="34" charset="0"/>
              </a:rPr>
              <a:t>? Udviklingsarbejde, fortolkninger, mønstre?</a:t>
            </a: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 eaLnBrk="0" hangingPunct="0">
              <a:lnSpc>
                <a:spcPct val="150000"/>
              </a:lnSpc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600" dirty="0">
              <a:solidFill>
                <a:srgbClr val="000000"/>
              </a:solidFill>
              <a:latin typeface="Verdana" pitchFamily="34" charset="0"/>
            </a:endParaRPr>
          </a:p>
          <a:p>
            <a:pPr>
              <a:lnSpc>
                <a:spcPct val="15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600" i="1" dirty="0">
              <a:solidFill>
                <a:schemeClr val="tx1"/>
              </a:solidFill>
              <a:latin typeface="Verdana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500"/>
              </a:spcBef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 i="1" dirty="0">
              <a:solidFill>
                <a:schemeClr val="tx1"/>
              </a:solidFill>
              <a:latin typeface="Verdana" pitchFamily="34" charset="0"/>
            </a:endParaRPr>
          </a:p>
          <a:p>
            <a:pPr marL="285750" indent="-285750">
              <a:spcBef>
                <a:spcPts val="500"/>
              </a:spcBef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 dirty="0">
              <a:solidFill>
                <a:schemeClr val="tx1"/>
              </a:solidFill>
              <a:latin typeface="Verdana" pitchFamily="34" charset="0"/>
            </a:endParaRPr>
          </a:p>
          <a:p>
            <a:pPr marL="285750" indent="-285750">
              <a:spcBef>
                <a:spcPts val="500"/>
              </a:spcBef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 dirty="0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ts val="5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 dirty="0">
              <a:solidFill>
                <a:schemeClr val="tx1"/>
              </a:solidFill>
              <a:latin typeface="Verdana" pitchFamily="34" charset="0"/>
            </a:endParaRPr>
          </a:p>
          <a:p>
            <a:pPr marL="285750" indent="-285750">
              <a:spcBef>
                <a:spcPts val="500"/>
              </a:spcBef>
              <a:buFont typeface="Arial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 dirty="0">
              <a:solidFill>
                <a:schemeClr val="tx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8874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b="1" dirty="0" smtClean="0"/>
              <a:t>Oversigt over sparringsklynger</a:t>
            </a:r>
            <a:endParaRPr lang="da-DK" sz="3200" b="1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755576" y="2276872"/>
          <a:ext cx="7772400" cy="412496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221904"/>
                <a:gridCol w="3816424"/>
                <a:gridCol w="2734072"/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Nummer</a:t>
                      </a:r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 err="1" smtClean="0">
                          <a:solidFill>
                            <a:schemeClr val="bg1"/>
                          </a:solidFill>
                        </a:rPr>
                        <a:t>Detagende</a:t>
                      </a:r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 skoler</a:t>
                      </a:r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Tilknyttet</a:t>
                      </a:r>
                      <a:r>
                        <a:rPr lang="da-DK" baseline="0" dirty="0" smtClean="0">
                          <a:solidFill>
                            <a:schemeClr val="bg1"/>
                          </a:solidFill>
                        </a:rPr>
                        <a:t> forsker</a:t>
                      </a:r>
                      <a:endParaRPr lang="da-DK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b="1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da-DK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None/>
                      </a:pPr>
                      <a:r>
                        <a:rPr lang="da-DK" sz="1600" dirty="0" smtClean="0"/>
                        <a:t>Erhvervsskolerne Aars – EUC Nord Hjørring </a:t>
                      </a:r>
                    </a:p>
                    <a:p>
                      <a:pPr marL="457200" lvl="0" indent="-457200">
                        <a:buFont typeface="+mj-lt"/>
                        <a:buNone/>
                      </a:pPr>
                      <a:r>
                        <a:rPr lang="da-DK" sz="1600" dirty="0" smtClean="0"/>
                        <a:t>– Randers Statsskole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 smtClean="0">
                          <a:solidFill>
                            <a:schemeClr val="tx1"/>
                          </a:solidFill>
                        </a:rPr>
                        <a:t>Susanne</a:t>
                      </a:r>
                      <a:r>
                        <a:rPr lang="da-DK" sz="1600" baseline="0" dirty="0" smtClean="0">
                          <a:solidFill>
                            <a:schemeClr val="tx1"/>
                          </a:solidFill>
                        </a:rPr>
                        <a:t> Murning/post. </a:t>
                      </a:r>
                      <a:r>
                        <a:rPr lang="da-DK" sz="1600" baseline="0" dirty="0" err="1" smtClean="0">
                          <a:solidFill>
                            <a:schemeClr val="tx1"/>
                          </a:solidFill>
                        </a:rPr>
                        <a:t>doc</a:t>
                      </a:r>
                      <a:r>
                        <a:rPr lang="da-DK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b="1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da-DK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 err="1" smtClean="0"/>
                        <a:t>Mercantec</a:t>
                      </a:r>
                      <a:r>
                        <a:rPr lang="da-DK" sz="1600" dirty="0" smtClean="0"/>
                        <a:t> – VUC Sønderjylland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 smtClean="0">
                          <a:solidFill>
                            <a:schemeClr val="tx1"/>
                          </a:solidFill>
                        </a:rPr>
                        <a:t>Susanne</a:t>
                      </a:r>
                      <a:r>
                        <a:rPr lang="da-DK" sz="1600" baseline="0" dirty="0" smtClean="0">
                          <a:solidFill>
                            <a:schemeClr val="tx1"/>
                          </a:solidFill>
                        </a:rPr>
                        <a:t> Murning/post. </a:t>
                      </a:r>
                      <a:r>
                        <a:rPr lang="da-DK" sz="1600" baseline="0" dirty="0" err="1" smtClean="0">
                          <a:solidFill>
                            <a:schemeClr val="tx1"/>
                          </a:solidFill>
                        </a:rPr>
                        <a:t>doc</a:t>
                      </a:r>
                      <a:r>
                        <a:rPr lang="da-DK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b="1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da-DK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 smtClean="0"/>
                        <a:t>Faaborg  Gymnasium– Svendborg Erhvervsskole – Fredericia Gymnasium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 smtClean="0">
                          <a:solidFill>
                            <a:schemeClr val="tx1"/>
                          </a:solidFill>
                        </a:rPr>
                        <a:t>Camilla Hutters</a:t>
                      </a:r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b="1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endParaRPr lang="da-DK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 smtClean="0"/>
                        <a:t>Frederiksberg Gymnasium, </a:t>
                      </a:r>
                      <a:r>
                        <a:rPr lang="da-DK" sz="1600" dirty="0" err="1" smtClean="0"/>
                        <a:t>Skt</a:t>
                      </a:r>
                      <a:r>
                        <a:rPr lang="da-DK" sz="1600" dirty="0" smtClean="0"/>
                        <a:t> </a:t>
                      </a:r>
                      <a:r>
                        <a:rPr lang="da-DK" sz="1600" dirty="0" err="1" smtClean="0"/>
                        <a:t>Annæ</a:t>
                      </a:r>
                      <a:r>
                        <a:rPr lang="da-DK" sz="1600" dirty="0" smtClean="0"/>
                        <a:t> Gymnasium – Slagelse gymnasium – Århus Statsgymnasium.</a:t>
                      </a:r>
                      <a:endParaRPr lang="da-DK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 smtClean="0">
                          <a:solidFill>
                            <a:schemeClr val="tx1"/>
                          </a:solidFill>
                        </a:rPr>
                        <a:t>Camilla Hutters</a:t>
                      </a:r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b="1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da-DK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 smtClean="0"/>
                        <a:t>Vordingborg  gymnasium &amp; HF – Københavns VUC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 smtClean="0">
                          <a:solidFill>
                            <a:schemeClr val="tx1"/>
                          </a:solidFill>
                        </a:rPr>
                        <a:t>Susanne</a:t>
                      </a:r>
                      <a:r>
                        <a:rPr lang="da-DK" sz="1600" baseline="0" dirty="0" smtClean="0">
                          <a:solidFill>
                            <a:schemeClr val="tx1"/>
                          </a:solidFill>
                        </a:rPr>
                        <a:t> Murning/post. </a:t>
                      </a:r>
                      <a:r>
                        <a:rPr lang="da-DK" sz="1600" baseline="0" dirty="0" err="1" smtClean="0">
                          <a:solidFill>
                            <a:schemeClr val="tx1"/>
                          </a:solidFill>
                        </a:rPr>
                        <a:t>doc</a:t>
                      </a:r>
                      <a:r>
                        <a:rPr lang="da-DK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a-DK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b="1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da-DK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 smtClean="0"/>
                        <a:t>Nærum Gymnasium– Herlev Gymnasium &amp; HF</a:t>
                      </a:r>
                    </a:p>
                    <a:p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 smtClean="0">
                          <a:solidFill>
                            <a:schemeClr val="tx1"/>
                          </a:solidFill>
                        </a:rPr>
                        <a:t>Susanne</a:t>
                      </a:r>
                      <a:r>
                        <a:rPr lang="da-DK" sz="1600" baseline="0" dirty="0" smtClean="0">
                          <a:solidFill>
                            <a:schemeClr val="tx1"/>
                          </a:solidFill>
                        </a:rPr>
                        <a:t> Murning/post. </a:t>
                      </a:r>
                      <a:r>
                        <a:rPr lang="da-DK" sz="1600" baseline="0" dirty="0" err="1" smtClean="0">
                          <a:solidFill>
                            <a:schemeClr val="tx1"/>
                          </a:solidFill>
                        </a:rPr>
                        <a:t>doc</a:t>
                      </a:r>
                      <a:r>
                        <a:rPr lang="da-DK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a-DK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800" b="1" dirty="0" smtClean="0"/>
              <a:t>Diskuter i sparringsklynger</a:t>
            </a:r>
            <a:endParaRPr lang="da-DK" sz="28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da-DK" sz="2400" b="1" dirty="0" smtClean="0"/>
              <a:t>	Udfold efter tur hinandens projekter med afsæt i nedenstående spørgsmål:</a:t>
            </a:r>
          </a:p>
          <a:p>
            <a:pPr marL="457200" indent="-457200">
              <a:buNone/>
            </a:pPr>
            <a:endParaRPr lang="da-DK" sz="1000" b="1" dirty="0" smtClean="0"/>
          </a:p>
          <a:p>
            <a:pPr marL="457200" indent="-457200">
              <a:buFont typeface="+mj-lt"/>
              <a:buAutoNum type="arabicPeriod"/>
            </a:pPr>
            <a:r>
              <a:rPr lang="da-DK" sz="1800" dirty="0" smtClean="0"/>
              <a:t>Problemformulering. Hvad er udfordringen – hvor er der behov for forandring?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1800" dirty="0" smtClean="0"/>
              <a:t>Startbilledet. Hvad ved vi allerede – om metoden ? Om eleverne?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1800" dirty="0" smtClean="0"/>
              <a:t>Design og prioritering. Hvad er det for et ’eksperiment’, vi vil gennemføre. Hvad er det nye? Hvad er det mest centrale at få gennemført og dokumenteret?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1800" dirty="0" smtClean="0"/>
              <a:t>Elevernes perspektiv. Hvordan kan vi inddrage eleverne – i planlægningen? I udførslen og i dokumentationen?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1800" dirty="0" smtClean="0"/>
              <a:t>Hvad kan vi bruge hinanden til i klyngen?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1800" dirty="0" smtClean="0"/>
              <a:t>Organisering – hvem er projektkoordinator? Hvem deltager i øvrigt? Hvem indkalder til møder, tager referat </a:t>
            </a:r>
            <a:r>
              <a:rPr lang="da-DK" sz="1800" dirty="0" err="1" smtClean="0"/>
              <a:t>osv</a:t>
            </a:r>
            <a:r>
              <a:rPr lang="da-DK" sz="1800" dirty="0" smtClean="0"/>
              <a:t>?</a:t>
            </a:r>
          </a:p>
          <a:p>
            <a:pPr>
              <a:buNone/>
            </a:pPr>
            <a:endParaRPr lang="da-D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b="1" dirty="0" smtClean="0"/>
              <a:t>Tidsplan for forsknings- og netværksprojekt</a:t>
            </a:r>
            <a:endParaRPr lang="da-DK" sz="3200" b="1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683568" y="2492896"/>
          <a:ext cx="7772400" cy="4003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32248"/>
                <a:gridCol w="5540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600" dirty="0" smtClean="0">
                          <a:solidFill>
                            <a:schemeClr val="bg1"/>
                          </a:solidFill>
                        </a:rPr>
                        <a:t>Tid</a:t>
                      </a:r>
                      <a:endParaRPr lang="da-DK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600" dirty="0" smtClean="0"/>
                        <a:t>Aktivitet</a:t>
                      </a:r>
                      <a:endParaRPr lang="da-DK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28.</a:t>
                      </a:r>
                      <a:r>
                        <a:rPr lang="da-DK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November 2012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Startkonference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14. December 2010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Frist for at indsende revideret</a:t>
                      </a:r>
                      <a:r>
                        <a:rPr lang="da-DK" sz="1400" baseline="0" dirty="0" smtClean="0">
                          <a:solidFill>
                            <a:schemeClr val="tx1"/>
                          </a:solidFill>
                        </a:rPr>
                        <a:t> projektbeskrivelse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Februar - marts</a:t>
                      </a:r>
                      <a:r>
                        <a:rPr lang="da-DK" sz="1400" baseline="0" dirty="0" smtClean="0">
                          <a:solidFill>
                            <a:schemeClr val="tx1"/>
                          </a:solidFill>
                        </a:rPr>
                        <a:t> 2013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1. Forskerbesøg</a:t>
                      </a:r>
                      <a:r>
                        <a:rPr lang="da-DK" sz="1400" baseline="0" dirty="0" smtClean="0">
                          <a:solidFill>
                            <a:schemeClr val="tx1"/>
                          </a:solidFill>
                        </a:rPr>
                        <a:t> i sparringsklynger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 maj 2013 10 – 14.30</a:t>
                      </a:r>
                    </a:p>
                    <a:p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koordinatormøde.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Fokus: Inklusion, motivation og dokumentation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Efterår 13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2. Forskerbesøg i sparringsklynger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Februar 2014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2. Koordinatormøde</a:t>
                      </a:r>
                    </a:p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Fokus: Evaluering,</a:t>
                      </a:r>
                      <a:r>
                        <a:rPr lang="da-DK" sz="1400" baseline="0" dirty="0" smtClean="0">
                          <a:solidFill>
                            <a:schemeClr val="tx1"/>
                          </a:solidFill>
                        </a:rPr>
                        <a:t> rapportskrivning, konklusioner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Forår 2014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err="1" smtClean="0">
                          <a:solidFill>
                            <a:schemeClr val="tx1"/>
                          </a:solidFill>
                        </a:rPr>
                        <a:t>Sparingssamtale</a:t>
                      </a:r>
                      <a:r>
                        <a:rPr lang="da-DK" sz="1400" baseline="0" dirty="0" smtClean="0">
                          <a:solidFill>
                            <a:schemeClr val="tx1"/>
                          </a:solidFill>
                        </a:rPr>
                        <a:t> om rapportskrivning, over mail eller telefon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Juni 2014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Frist for </a:t>
                      </a:r>
                      <a:r>
                        <a:rPr lang="da-DK" sz="1400" dirty="0" err="1" smtClean="0">
                          <a:solidFill>
                            <a:schemeClr val="tx1"/>
                          </a:solidFill>
                        </a:rPr>
                        <a:t>indsendning</a:t>
                      </a:r>
                      <a:r>
                        <a:rPr lang="da-DK" sz="1400" baseline="0" dirty="0" smtClean="0">
                          <a:solidFill>
                            <a:schemeClr val="tx1"/>
                          </a:solidFill>
                        </a:rPr>
                        <a:t> af rapport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Oktober 2014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chemeClr val="tx1"/>
                          </a:solidFill>
                        </a:rPr>
                        <a:t>Slutkonference</a:t>
                      </a:r>
                      <a:endParaRPr lang="da-DK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11188" y="188913"/>
            <a:ext cx="5905500" cy="863600"/>
          </a:xfrm>
        </p:spPr>
        <p:txBody>
          <a:bodyPr/>
          <a:lstStyle/>
          <a:p>
            <a:pPr algn="l">
              <a:defRPr/>
            </a:pPr>
            <a:r>
              <a:rPr lang="da-DK" sz="2400" b="1" dirty="0" err="1" smtClean="0">
                <a:solidFill>
                  <a:srgbClr val="800000"/>
                </a:solidFill>
                <a:latin typeface="Calibri"/>
                <a:cs typeface="Calibri"/>
              </a:rPr>
              <a:t>Fornandringskæde</a:t>
            </a:r>
            <a:r>
              <a:rPr lang="da-DK" sz="2400" b="1" dirty="0" smtClean="0">
                <a:solidFill>
                  <a:srgbClr val="800000"/>
                </a:solidFill>
                <a:latin typeface="Calibri"/>
                <a:cs typeface="Calibri"/>
              </a:rPr>
              <a:t> - skabelon</a:t>
            </a:r>
            <a:endParaRPr lang="da-DK" sz="2400" b="1" dirty="0">
              <a:solidFill>
                <a:srgbClr val="800000"/>
              </a:solidFill>
              <a:latin typeface="Calibri"/>
              <a:cs typeface="Calibri"/>
            </a:endParaRPr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>
          <a:xfrm>
            <a:off x="468313" y="1412875"/>
            <a:ext cx="8064500" cy="4895850"/>
          </a:xfrm>
        </p:spPr>
        <p:txBody>
          <a:bodyPr/>
          <a:lstStyle/>
          <a:p>
            <a:pPr marL="0" indent="0">
              <a:buFont typeface="Times New Roman" charset="0"/>
              <a:buNone/>
              <a:defRPr/>
            </a:pPr>
            <a:r>
              <a:rPr lang="da-DK" sz="2400" dirty="0" smtClean="0">
                <a:latin typeface="Calibri"/>
                <a:cs typeface="Calibri"/>
              </a:rPr>
              <a:t> </a:t>
            </a:r>
          </a:p>
          <a:p>
            <a:pPr marL="0" indent="0">
              <a:buFont typeface="Times New Roman" charset="0"/>
              <a:buNone/>
              <a:defRPr/>
            </a:pPr>
            <a:endParaRPr lang="da-DK" sz="2400" dirty="0" smtClean="0">
              <a:latin typeface="Calibri"/>
              <a:cs typeface="Calibri"/>
            </a:endParaRPr>
          </a:p>
          <a:p>
            <a:pPr>
              <a:buFont typeface="Arial"/>
              <a:buChar char="•"/>
              <a:defRPr/>
            </a:pPr>
            <a:endParaRPr lang="da-DK" sz="2400" dirty="0" smtClean="0">
              <a:latin typeface="Calibri"/>
              <a:cs typeface="Calibri"/>
            </a:endParaRPr>
          </a:p>
          <a:p>
            <a:pPr>
              <a:buFont typeface="Arial" pitchFamily="34" charset="0"/>
              <a:buChar char="•"/>
              <a:defRPr/>
            </a:pPr>
            <a:endParaRPr lang="da-DK" sz="1800" dirty="0" smtClean="0"/>
          </a:p>
        </p:txBody>
      </p:sp>
      <p:graphicFrame>
        <p:nvGraphicFramePr>
          <p:cNvPr id="11268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190813"/>
              </p:ext>
            </p:extLst>
          </p:nvPr>
        </p:nvGraphicFramePr>
        <p:xfrm>
          <a:off x="612775" y="1343025"/>
          <a:ext cx="7259638" cy="315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kument" r:id="rId5" imgW="6275459" imgH="2727022" progId="Word.Document.12">
                  <p:embed/>
                </p:oleObj>
              </mc:Choice>
              <mc:Fallback>
                <p:oleObj name="Dokument" r:id="rId5" imgW="6275459" imgH="272702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1343025"/>
                        <a:ext cx="7259638" cy="315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123489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b="1" dirty="0" smtClean="0"/>
              <a:t>Samspil mellem forskning og udvikling</a:t>
            </a:r>
            <a:endParaRPr lang="da-DK" sz="3200" b="1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>
          <a:xfrm>
            <a:off x="685800" y="2420889"/>
            <a:ext cx="7772400" cy="3675114"/>
          </a:xfrm>
        </p:spPr>
        <p:txBody>
          <a:bodyPr/>
          <a:lstStyle/>
          <a:p>
            <a:pPr marL="457200" lvl="0" indent="-457200">
              <a:buNone/>
            </a:pPr>
            <a:r>
              <a:rPr lang="da-DK" sz="2400" b="1" dirty="0" smtClean="0"/>
              <a:t>Projektet skal:</a:t>
            </a:r>
          </a:p>
          <a:p>
            <a:pPr marL="457200" lvl="0" indent="-457200">
              <a:buFont typeface="Arial" charset="0"/>
              <a:buChar char="•"/>
            </a:pPr>
            <a:r>
              <a:rPr lang="da-DK" sz="2000" dirty="0" smtClean="0"/>
              <a:t>Understøtte praksisudvikling – ved at afprøve nye initiativer og metoder</a:t>
            </a:r>
          </a:p>
          <a:p>
            <a:pPr marL="457200" lvl="0" indent="-457200">
              <a:buFont typeface="Arial" charset="0"/>
              <a:buChar char="•"/>
            </a:pPr>
            <a:r>
              <a:rPr lang="da-DK" sz="2000" dirty="0" smtClean="0"/>
              <a:t>Bidrage til kompetenceudvikling – ved at lærere, ledelser (og forskere) får ny viden og lærer nye måder at gøre tingene på.</a:t>
            </a:r>
          </a:p>
          <a:p>
            <a:pPr marL="457200" lvl="0" indent="-457200">
              <a:buFont typeface="Arial" charset="0"/>
              <a:buChar char="•"/>
            </a:pPr>
            <a:r>
              <a:rPr lang="da-DK" sz="2000" dirty="0" smtClean="0"/>
              <a:t>Medvirke til </a:t>
            </a:r>
            <a:r>
              <a:rPr lang="da-DK" sz="2000" dirty="0" err="1" smtClean="0"/>
              <a:t>vidensudvikling</a:t>
            </a:r>
            <a:r>
              <a:rPr lang="da-DK" sz="2000" dirty="0" smtClean="0"/>
              <a:t> – </a:t>
            </a:r>
            <a:r>
              <a:rPr lang="da-DK" sz="2000" dirty="0" err="1" smtClean="0"/>
              <a:t>dvs</a:t>
            </a:r>
            <a:r>
              <a:rPr lang="da-DK" sz="2000" dirty="0" smtClean="0"/>
              <a:t> udvikle ny viden om hvordan man kan fremme en god klasserumskultur og derved styrke inklusion, motivation og læringsudbytte,</a:t>
            </a:r>
          </a:p>
          <a:p>
            <a:pPr marL="457200" lvl="0" indent="-457200">
              <a:spcBef>
                <a:spcPts val="0"/>
              </a:spcBef>
              <a:buNone/>
            </a:pPr>
            <a:endParaRPr lang="da-DK" sz="2000" dirty="0" smtClean="0">
              <a:solidFill>
                <a:srgbClr val="FF0000"/>
              </a:solidFill>
            </a:endParaRPr>
          </a:p>
          <a:p>
            <a:pPr marL="457200" lvl="0" indent="-457200">
              <a:spcBef>
                <a:spcPts val="0"/>
              </a:spcBef>
              <a:buNone/>
            </a:pPr>
            <a:r>
              <a:rPr lang="da-DK" sz="2000" b="1" dirty="0" smtClean="0">
                <a:solidFill>
                  <a:srgbClr val="FF0000"/>
                </a:solidFill>
              </a:rPr>
              <a:t>Det kræver et stærkt samspil mellem forskning og udvikling, viden og </a:t>
            </a:r>
          </a:p>
          <a:p>
            <a:pPr marL="457200" lvl="0" indent="-457200">
              <a:spcBef>
                <a:spcPts val="0"/>
              </a:spcBef>
              <a:buNone/>
            </a:pPr>
            <a:r>
              <a:rPr lang="da-DK" sz="2000" b="1" dirty="0" smtClean="0">
                <a:solidFill>
                  <a:srgbClr val="FF0000"/>
                </a:solidFill>
              </a:rPr>
              <a:t>anvendelse!</a:t>
            </a:r>
          </a:p>
          <a:p>
            <a:pPr>
              <a:buNone/>
            </a:pPr>
            <a:endParaRPr lang="da-D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b="1" dirty="0" err="1" smtClean="0">
                <a:solidFill>
                  <a:srgbClr val="FF0000"/>
                </a:solidFill>
              </a:rPr>
              <a:t>Transformativ</a:t>
            </a:r>
            <a:r>
              <a:rPr lang="da-DK" sz="3200" b="1" dirty="0" smtClean="0">
                <a:solidFill>
                  <a:srgbClr val="FF0000"/>
                </a:solidFill>
              </a:rPr>
              <a:t> forskning</a:t>
            </a:r>
            <a:endParaRPr lang="da-DK" sz="3200" b="1" dirty="0">
              <a:solidFill>
                <a:srgbClr val="FF0000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sz="1600" dirty="0" smtClean="0"/>
              <a:t>	</a:t>
            </a:r>
            <a:r>
              <a:rPr lang="da-DK" sz="2000" b="1" dirty="0" err="1" smtClean="0"/>
              <a:t>Dvs</a:t>
            </a:r>
            <a:r>
              <a:rPr lang="da-DK" sz="2000" b="1" dirty="0" smtClean="0"/>
              <a:t> forskning som:</a:t>
            </a:r>
            <a:endParaRPr lang="da-DK" sz="1600" dirty="0" smtClean="0"/>
          </a:p>
          <a:p>
            <a:pPr>
              <a:buFont typeface="Arial" charset="0"/>
              <a:buChar char="•"/>
            </a:pPr>
            <a:r>
              <a:rPr lang="da-DK" sz="1600" dirty="0" smtClean="0"/>
              <a:t>er koblet til konkrete forandringsprocesser og som har fokus på at forbedre og forandre konkret praksis</a:t>
            </a:r>
          </a:p>
          <a:p>
            <a:pPr>
              <a:buFont typeface="Arial" charset="0"/>
              <a:buChar char="•"/>
            </a:pPr>
            <a:r>
              <a:rPr lang="da-DK" sz="1600" dirty="0" smtClean="0"/>
              <a:t>tager afsæt i praktisk problemer – </a:t>
            </a:r>
            <a:r>
              <a:rPr lang="da-DK" sz="1600" dirty="0" err="1" smtClean="0"/>
              <a:t>problemer</a:t>
            </a:r>
            <a:r>
              <a:rPr lang="da-DK" sz="1600" dirty="0" smtClean="0"/>
              <a:t>, der problemer for nogle og som mangler løsninger!</a:t>
            </a:r>
          </a:p>
          <a:p>
            <a:pPr>
              <a:buFont typeface="Arial" charset="0"/>
              <a:buChar char="•"/>
            </a:pPr>
            <a:r>
              <a:rPr lang="da-DK" sz="1600" dirty="0" smtClean="0"/>
              <a:t>inddrager viden til at designe de mest hensigtsmæssige udviklingstiltag</a:t>
            </a:r>
          </a:p>
          <a:p>
            <a:pPr>
              <a:buFont typeface="Arial" charset="0"/>
              <a:buChar char="•"/>
            </a:pPr>
            <a:r>
              <a:rPr lang="da-DK" sz="1600" dirty="0" smtClean="0"/>
              <a:t>måles på praktiske konsekvenser/effekter – hvad blev forbedret/forandret? Hvad gjorde en forskel? Hvorfor – hvorfor ikke? </a:t>
            </a:r>
          </a:p>
          <a:p>
            <a:pPr>
              <a:buFont typeface="Arial" charset="0"/>
              <a:buChar char="•"/>
            </a:pPr>
            <a:r>
              <a:rPr lang="da-DK" sz="1600" dirty="0" smtClean="0"/>
              <a:t>Vurderer </a:t>
            </a:r>
            <a:r>
              <a:rPr lang="da-DK" sz="1600" dirty="0" err="1" smtClean="0"/>
              <a:t>overførbarhed</a:t>
            </a:r>
            <a:r>
              <a:rPr lang="da-DK" sz="1600" dirty="0" smtClean="0"/>
              <a:t>. Hvad er kontekstbestemt – hvad kan overføres?</a:t>
            </a:r>
          </a:p>
          <a:p>
            <a:pPr>
              <a:buNone/>
            </a:pPr>
            <a:endParaRPr lang="da-DK" sz="2000" b="1" i="1" dirty="0" smtClean="0">
              <a:latin typeface="Calibri" pitchFamily="34" charset="0"/>
            </a:endParaRPr>
          </a:p>
          <a:p>
            <a:pPr>
              <a:buNone/>
            </a:pPr>
            <a:r>
              <a:rPr lang="da-DK" sz="1400" dirty="0" smtClean="0">
                <a:latin typeface="Calibri" pitchFamily="34" charset="0"/>
              </a:rPr>
              <a:t>(</a:t>
            </a:r>
            <a:r>
              <a:rPr lang="da-DK" sz="1400" dirty="0" err="1" smtClean="0">
                <a:latin typeface="Calibri" pitchFamily="34" charset="0"/>
              </a:rPr>
              <a:t>Jvfr</a:t>
            </a:r>
            <a:r>
              <a:rPr lang="da-DK" sz="1400" dirty="0" smtClean="0">
                <a:latin typeface="Calibri" pitchFamily="34" charset="0"/>
              </a:rPr>
              <a:t> Ravn 2010)</a:t>
            </a:r>
          </a:p>
          <a:p>
            <a:pPr>
              <a:buNone/>
            </a:pPr>
            <a:endParaRPr lang="da-DK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1285875"/>
            <a:ext cx="7772400" cy="1143000"/>
          </a:xfrm>
        </p:spPr>
        <p:txBody>
          <a:bodyPr/>
          <a:lstStyle/>
          <a:p>
            <a:r>
              <a:rPr lang="da-DK" sz="3200" b="1" dirty="0" smtClean="0"/>
              <a:t>Forskningsdesign</a:t>
            </a:r>
            <a:endParaRPr lang="da-DK" sz="3200" b="1" dirty="0"/>
          </a:p>
        </p:txBody>
      </p:sp>
      <p:sp>
        <p:nvSpPr>
          <p:cNvPr id="4" name="Rektangel 3"/>
          <p:cNvSpPr/>
          <p:nvPr/>
        </p:nvSpPr>
        <p:spPr>
          <a:xfrm>
            <a:off x="1259632" y="2420888"/>
            <a:ext cx="6336704" cy="914400"/>
          </a:xfrm>
          <a:prstGeom prst="rect">
            <a:avLst/>
          </a:prstGeom>
          <a:solidFill>
            <a:srgbClr val="E7BA79"/>
          </a:solidFill>
          <a:ln>
            <a:solidFill>
              <a:srgbClr val="E7BA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b="1" dirty="0" smtClean="0">
                <a:solidFill>
                  <a:schemeClr val="tx1"/>
                </a:solidFill>
                <a:latin typeface="Calibri" pitchFamily="34" charset="0"/>
              </a:rPr>
              <a:t>Udfordring: </a:t>
            </a:r>
            <a:r>
              <a:rPr lang="da-DK" sz="1600" dirty="0" smtClean="0">
                <a:solidFill>
                  <a:schemeClr val="tx1"/>
                </a:solidFill>
                <a:latin typeface="Calibri" pitchFamily="34" charset="0"/>
              </a:rPr>
              <a:t>Hvordan inkluderes en stadig mere sammensat elevgruppe?</a:t>
            </a:r>
            <a:endParaRPr lang="da-DK" sz="16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940152" y="3573016"/>
            <a:ext cx="792088" cy="72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  <a:latin typeface="Calibri" pitchFamily="34" charset="0"/>
              </a:rPr>
              <a:t>Projekt </a:t>
            </a:r>
            <a:endParaRPr lang="da-DK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876256" y="3573016"/>
            <a:ext cx="792088" cy="72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  <a:latin typeface="Calibri" pitchFamily="34" charset="0"/>
              </a:rPr>
              <a:t>Projekt </a:t>
            </a:r>
            <a:endParaRPr lang="da-DK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7812360" y="3573016"/>
            <a:ext cx="792088" cy="72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  <a:latin typeface="Calibri" pitchFamily="34" charset="0"/>
              </a:rPr>
              <a:t>Projekt </a:t>
            </a:r>
            <a:endParaRPr lang="da-DK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3203848" y="3573016"/>
            <a:ext cx="792088" cy="72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  <a:latin typeface="Calibri" pitchFamily="34" charset="0"/>
              </a:rPr>
              <a:t>Projekt </a:t>
            </a:r>
            <a:endParaRPr lang="da-DK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267744" y="3501008"/>
            <a:ext cx="792088" cy="72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  <a:latin typeface="Calibri" pitchFamily="34" charset="0"/>
              </a:rPr>
              <a:t>Projekt </a:t>
            </a:r>
            <a:endParaRPr lang="da-DK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275194" y="3502946"/>
            <a:ext cx="792088" cy="72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  <a:latin typeface="Calibri" pitchFamily="34" charset="0"/>
              </a:rPr>
              <a:t>Projekt </a:t>
            </a:r>
            <a:endParaRPr lang="da-DK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323528" y="3501008"/>
            <a:ext cx="792088" cy="72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  <a:latin typeface="Calibri" pitchFamily="34" charset="0"/>
              </a:rPr>
              <a:t>Projekt </a:t>
            </a:r>
            <a:endParaRPr lang="da-DK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076056" y="3573016"/>
            <a:ext cx="792088" cy="72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  <a:latin typeface="Calibri" pitchFamily="34" charset="0"/>
              </a:rPr>
              <a:t>Projekt </a:t>
            </a:r>
            <a:endParaRPr lang="da-DK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4139952" y="3573016"/>
            <a:ext cx="792088" cy="72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 dirty="0" smtClean="0">
                <a:solidFill>
                  <a:schemeClr val="tx1"/>
                </a:solidFill>
                <a:latin typeface="Calibri" pitchFamily="34" charset="0"/>
              </a:rPr>
              <a:t>Projekt </a:t>
            </a:r>
            <a:endParaRPr lang="da-DK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9" name="Højrepil 18"/>
          <p:cNvSpPr/>
          <p:nvPr/>
        </p:nvSpPr>
        <p:spPr>
          <a:xfrm>
            <a:off x="323528" y="4437112"/>
            <a:ext cx="2520280" cy="48463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b="1" dirty="0" smtClean="0">
                <a:solidFill>
                  <a:schemeClr val="tx1"/>
                </a:solidFill>
              </a:rPr>
              <a:t>Udvikling, afprøvning, dokumentation</a:t>
            </a:r>
            <a:endParaRPr lang="da-DK" sz="1200" b="1" dirty="0">
              <a:solidFill>
                <a:schemeClr val="tx1"/>
              </a:solidFill>
            </a:endParaRPr>
          </a:p>
        </p:txBody>
      </p:sp>
      <p:sp>
        <p:nvSpPr>
          <p:cNvPr id="20" name="Venstrepil 19"/>
          <p:cNvSpPr/>
          <p:nvPr/>
        </p:nvSpPr>
        <p:spPr>
          <a:xfrm>
            <a:off x="6516216" y="4437112"/>
            <a:ext cx="2274552" cy="484632"/>
          </a:xfrm>
          <a:prstGeom prst="lef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b="1" dirty="0" smtClean="0">
                <a:solidFill>
                  <a:schemeClr val="tx1"/>
                </a:solidFill>
              </a:rPr>
              <a:t>Viden, værktøjer, analyse</a:t>
            </a:r>
            <a:endParaRPr lang="da-DK" sz="1200" b="1" dirty="0">
              <a:solidFill>
                <a:schemeClr val="tx1"/>
              </a:solidFill>
            </a:endParaRPr>
          </a:p>
        </p:txBody>
      </p:sp>
      <p:sp>
        <p:nvSpPr>
          <p:cNvPr id="23" name="Afrundet rektangel 22"/>
          <p:cNvSpPr/>
          <p:nvPr/>
        </p:nvSpPr>
        <p:spPr>
          <a:xfrm>
            <a:off x="2987824" y="5013176"/>
            <a:ext cx="3384376" cy="1130424"/>
          </a:xfrm>
          <a:prstGeom prst="round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 smtClean="0"/>
              <a:t>Ny viden: Hvordan kan man skabe en inkluderende klasserumskultur?</a:t>
            </a:r>
          </a:p>
          <a:p>
            <a:pPr algn="ctr"/>
            <a:r>
              <a:rPr lang="da-DK" sz="1400" b="1" dirty="0" smtClean="0"/>
              <a:t>Hvordan </a:t>
            </a:r>
            <a:r>
              <a:rPr lang="da-DK" sz="1400" b="1" dirty="0" err="1" smtClean="0"/>
              <a:t>pårvirker</a:t>
            </a:r>
            <a:r>
              <a:rPr lang="da-DK" sz="1400" b="1" dirty="0" smtClean="0"/>
              <a:t> det elevernes motivation, læring og gennemførelse?</a:t>
            </a:r>
            <a:endParaRPr lang="da-DK" sz="1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Vidensbasering</a:t>
            </a:r>
            <a:r>
              <a:rPr lang="da-DK" dirty="0" smtClean="0"/>
              <a:t> i projektet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>
          <a:xfrm>
            <a:off x="685800" y="2204865"/>
            <a:ext cx="7772400" cy="389113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da-DK" dirty="0" smtClean="0"/>
          </a:p>
          <a:p>
            <a:r>
              <a:rPr lang="da-DK" dirty="0" err="1" smtClean="0"/>
              <a:t>Vidensgrundlag</a:t>
            </a:r>
            <a:r>
              <a:rPr lang="da-DK" dirty="0" smtClean="0"/>
              <a:t> – det står vi på</a:t>
            </a:r>
          </a:p>
          <a:p>
            <a:pPr lvl="1">
              <a:buFontTx/>
              <a:buChar char="-"/>
            </a:pPr>
            <a:r>
              <a:rPr lang="da-DK" sz="1600" dirty="0" smtClean="0"/>
              <a:t>Praktiske erfaringer (fx fra tidligere udviklingsprojekter)</a:t>
            </a:r>
          </a:p>
          <a:p>
            <a:pPr lvl="1">
              <a:buFontTx/>
              <a:buChar char="-"/>
            </a:pPr>
            <a:r>
              <a:rPr lang="da-DK" sz="1600" dirty="0" smtClean="0"/>
              <a:t>Teoretiske inspirationer, tidligere forskning</a:t>
            </a:r>
          </a:p>
          <a:p>
            <a:r>
              <a:rPr lang="da-DK" dirty="0" err="1" smtClean="0"/>
              <a:t>Vidensproduktion</a:t>
            </a:r>
            <a:r>
              <a:rPr lang="da-DK" dirty="0" smtClean="0"/>
              <a:t> – det skaber vi sammen fx</a:t>
            </a:r>
          </a:p>
          <a:p>
            <a:pPr lvl="1">
              <a:buFontTx/>
              <a:buChar char="-"/>
            </a:pPr>
            <a:r>
              <a:rPr lang="da-DK" sz="1600" dirty="0" smtClean="0"/>
              <a:t>Nye metoder, værktøjer protyper</a:t>
            </a:r>
          </a:p>
          <a:p>
            <a:pPr lvl="1">
              <a:buFontTx/>
              <a:buChar char="-"/>
            </a:pPr>
            <a:r>
              <a:rPr lang="da-DK" sz="1600" dirty="0" smtClean="0"/>
              <a:t>Erkendelse og refleksioner om hvordan de virker</a:t>
            </a:r>
          </a:p>
          <a:p>
            <a:pPr lvl="1">
              <a:buFontTx/>
              <a:buChar char="-"/>
            </a:pPr>
            <a:r>
              <a:rPr lang="da-DK" sz="1600" dirty="0" smtClean="0"/>
              <a:t>Data om hvordan de virker</a:t>
            </a:r>
          </a:p>
          <a:p>
            <a:r>
              <a:rPr lang="da-DK" dirty="0" err="1" smtClean="0"/>
              <a:t>Vidensoutput</a:t>
            </a:r>
            <a:r>
              <a:rPr lang="da-DK" dirty="0" smtClean="0"/>
              <a:t> – her samles og formidles viden, så den kan spredes til andre.</a:t>
            </a:r>
          </a:p>
          <a:p>
            <a:pPr lvl="1">
              <a:buFontTx/>
              <a:buChar char="-"/>
            </a:pPr>
            <a:r>
              <a:rPr lang="da-DK" sz="1600" dirty="0" smtClean="0"/>
              <a:t>Afsluttende rapport</a:t>
            </a:r>
          </a:p>
          <a:p>
            <a:pPr lvl="1">
              <a:buFontTx/>
              <a:buChar char="-"/>
            </a:pPr>
            <a:r>
              <a:rPr lang="da-DK" sz="1600" dirty="0" smtClean="0"/>
              <a:t>Afslutningskonference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b="1" dirty="0" smtClean="0"/>
              <a:t>En udfordring, mange indsatser</a:t>
            </a:r>
            <a:endParaRPr lang="da-DK" sz="32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000" dirty="0" smtClean="0"/>
              <a:t>Individuelle indsatser (fx frafaldstruede, elever med </a:t>
            </a:r>
            <a:r>
              <a:rPr lang="da-DK" sz="2000" dirty="0" err="1" smtClean="0"/>
              <a:t>mistrivsel</a:t>
            </a:r>
            <a:r>
              <a:rPr lang="da-DK" sz="2000" dirty="0" smtClean="0"/>
              <a:t>) versus klasseindsatser (inkluderende arbejdsformer, heldagsskole, aktiverende undervisning).</a:t>
            </a:r>
          </a:p>
          <a:p>
            <a:r>
              <a:rPr lang="da-DK" sz="2000" dirty="0" smtClean="0"/>
              <a:t>Forandring af elever (fx nye undervisnings- eller vejledningsformer) versus forandring af lærere (fx nye lærerfunktioner, kompetenceudvikling.</a:t>
            </a:r>
          </a:p>
          <a:p>
            <a:r>
              <a:rPr lang="da-DK" sz="2000" dirty="0" smtClean="0"/>
              <a:t>Nyt tiltag, arbejde videre med tiltag, sprede tiltag</a:t>
            </a:r>
          </a:p>
          <a:p>
            <a:r>
              <a:rPr lang="da-DK" sz="2000" dirty="0" smtClean="0"/>
              <a:t>Enkeltstående tiltag (fx følge 1.g. klasse, forsøgsklasser) versus vifte af udviklingstiltag</a:t>
            </a:r>
            <a:endParaRPr lang="da-DK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79512" y="980728"/>
          <a:ext cx="8964488" cy="5256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ias" r:id="rId5" imgW="4570532" imgH="3427618" progId="PowerPoint.Slide.12">
                  <p:embed/>
                </p:oleObj>
              </mc:Choice>
              <mc:Fallback>
                <p:oleObj name="Dias" r:id="rId5" imgW="4570532" imgH="3427618" progId="PowerPoint.Slide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980728"/>
                        <a:ext cx="8964488" cy="52565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ktangel 3"/>
          <p:cNvSpPr/>
          <p:nvPr/>
        </p:nvSpPr>
        <p:spPr>
          <a:xfrm>
            <a:off x="683568" y="980728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400" dirty="0" smtClean="0"/>
              <a:t>Model for eksperiment – og </a:t>
            </a:r>
            <a:r>
              <a:rPr lang="da-DK" sz="2400" dirty="0" err="1" smtClean="0"/>
              <a:t>vidensflow</a:t>
            </a:r>
            <a:r>
              <a:rPr lang="da-DK" sz="2400" dirty="0" smtClean="0"/>
              <a:t> (eksperimenthjul) </a:t>
            </a:r>
            <a:endParaRPr lang="da-D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b="1" dirty="0" smtClean="0"/>
              <a:t>Uddannelseseksperimentets seks faser</a:t>
            </a:r>
            <a:endParaRPr lang="da-DK" sz="32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5800" y="2348881"/>
            <a:ext cx="7772400" cy="374712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a-DK" sz="2000" dirty="0" smtClean="0"/>
              <a:t>Problemformulering. Hvad er udfordringen – hvor er der behov for forandring?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2000" dirty="0" smtClean="0"/>
              <a:t>Startbilledet. Hvad ved vi allerede – om metoden ? Om eleverne?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2000" dirty="0" smtClean="0"/>
              <a:t>Design. Hvad er det for et eksperiment, vi vil gennemføre. Hvad er det nye? Hvilken hypotese skal eksperimentet teste?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2000" dirty="0" smtClean="0"/>
              <a:t>Udførsel af eksperimentet. Hvad sker der? Hvordan kan vi dokumentere, det der sker?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2000" dirty="0" smtClean="0"/>
              <a:t>Evaluering. Hvad blev bedre/forandret. Hvorfor/hvorfor ikke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2000" dirty="0" smtClean="0"/>
              <a:t>Hvad skal udbredes (til resten af skolen)? Hvad skal korrigeres (næste gang) Hvad skal stoppes? </a:t>
            </a:r>
            <a:endParaRPr lang="da-DK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sz="2400" b="1" dirty="0" smtClean="0"/>
              <a:t/>
            </a:r>
            <a:br>
              <a:rPr lang="da-DK" sz="2400" b="1" dirty="0" smtClean="0"/>
            </a:br>
            <a:r>
              <a:rPr lang="da-DK" sz="2400" b="1" dirty="0" smtClean="0"/>
              <a:t>Fokus på elevernes perspektiv</a:t>
            </a:r>
            <a:endParaRPr lang="da-DK" sz="24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da-DK" sz="1800" dirty="0" smtClean="0">
                <a:solidFill>
                  <a:srgbClr val="000000"/>
                </a:solidFill>
                <a:latin typeface="Verdana" pitchFamily="34" charset="0"/>
              </a:rPr>
              <a:t>Hvordan inddrages elevernes perspektiver i :</a:t>
            </a:r>
          </a:p>
          <a:p>
            <a:pPr>
              <a:spcBef>
                <a:spcPts val="0"/>
              </a:spcBef>
              <a:buNone/>
            </a:pPr>
            <a:r>
              <a:rPr lang="da-DK" sz="1800" dirty="0" smtClean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da-DK" sz="1800" dirty="0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da-DK" sz="1800" dirty="0" smtClean="0">
                <a:solidFill>
                  <a:srgbClr val="000000"/>
                </a:solidFill>
                <a:latin typeface="Verdana" pitchFamily="34" charset="0"/>
              </a:rPr>
              <a:t>- problemidentifikationen?</a:t>
            </a:r>
            <a:br>
              <a:rPr lang="da-DK" sz="1800" dirty="0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da-DK" sz="1800" dirty="0" smtClean="0">
                <a:solidFill>
                  <a:srgbClr val="000000"/>
                </a:solidFill>
                <a:latin typeface="Verdana" pitchFamily="34" charset="0"/>
              </a:rPr>
              <a:t>- udviklingsarbejdet? </a:t>
            </a:r>
            <a:br>
              <a:rPr lang="da-DK" sz="1800" dirty="0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da-DK" sz="1800" dirty="0" smtClean="0">
                <a:solidFill>
                  <a:srgbClr val="000000"/>
                </a:solidFill>
                <a:latin typeface="Verdana" pitchFamily="34" charset="0"/>
              </a:rPr>
              <a:t>- dokumentationen?</a:t>
            </a:r>
            <a:br>
              <a:rPr lang="da-DK" sz="1800" dirty="0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da-DK" sz="1800" dirty="0" smtClean="0">
                <a:solidFill>
                  <a:srgbClr val="000000"/>
                </a:solidFill>
                <a:latin typeface="Verdana" pitchFamily="34" charset="0"/>
              </a:rPr>
              <a:t>- afrapporteringen?</a:t>
            </a:r>
            <a:endParaRPr lang="da-DK" sz="1800" dirty="0" smtClean="0"/>
          </a:p>
        </p:txBody>
      </p:sp>
      <p:pic>
        <p:nvPicPr>
          <p:cNvPr id="6" name="Pladsholder til indhold 5" descr="unge.gif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876800" y="1556792"/>
            <a:ext cx="3810000" cy="45365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fu08a">
  <a:themeElements>
    <a:clrScheme name="Cefu08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efu08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efu08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fu08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fu08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fu08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fu08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fu08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fu08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efu08a">
  <a:themeElements>
    <a:clrScheme name="1_Cefu08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efu08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efu08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efu08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fu08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fu08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fu08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fu08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fu08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efu08a">
  <a:themeElements>
    <a:clrScheme name="3_Cefu08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Cefu08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efu08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efu08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efu08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efu08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efu08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efu08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efu08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Cefu08a">
  <a:themeElements>
    <a:clrScheme name="4_Cefu08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Cefu08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Cefu08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efu08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efu08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efu08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efu08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efu08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efu08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Cefu08a">
  <a:themeElements>
    <a:clrScheme name="5_Cefu08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5_Cefu08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Cefu08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efu08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efu08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efu08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efu08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efu08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efu08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Cefu08a">
  <a:themeElements>
    <a:clrScheme name="6_Cefu08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6_Cefu08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Cefu08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efu08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efu08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efu08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efu08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efu08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efu08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12068</TotalTime>
  <Words>1335</Words>
  <Application>Microsoft Office PowerPoint</Application>
  <PresentationFormat>Skærmshow (4:3)</PresentationFormat>
  <Paragraphs>200</Paragraphs>
  <Slides>15</Slides>
  <Notes>10</Notes>
  <HiddenSlides>0</HiddenSlides>
  <MMClips>0</MMClips>
  <ScaleCrop>false</ScaleCrop>
  <HeadingPairs>
    <vt:vector size="6" baseType="variant">
      <vt:variant>
        <vt:lpstr>Tema</vt:lpstr>
      </vt:variant>
      <vt:variant>
        <vt:i4>6</vt:i4>
      </vt:variant>
      <vt:variant>
        <vt:lpstr>Integrerede OLE-servere</vt:lpstr>
      </vt:variant>
      <vt:variant>
        <vt:i4>2</vt:i4>
      </vt:variant>
      <vt:variant>
        <vt:lpstr>Diastitler</vt:lpstr>
      </vt:variant>
      <vt:variant>
        <vt:i4>15</vt:i4>
      </vt:variant>
    </vt:vector>
  </HeadingPairs>
  <TitlesOfParts>
    <vt:vector size="23" baseType="lpstr">
      <vt:lpstr>Cefu08a</vt:lpstr>
      <vt:lpstr>1_Cefu08a</vt:lpstr>
      <vt:lpstr>3_Cefu08a</vt:lpstr>
      <vt:lpstr>4_Cefu08a</vt:lpstr>
      <vt:lpstr>5_Cefu08a</vt:lpstr>
      <vt:lpstr>6_Cefu08a</vt:lpstr>
      <vt:lpstr>Dias</vt:lpstr>
      <vt:lpstr>Dokument</vt:lpstr>
      <vt:lpstr>PowerPoint-præsentation</vt:lpstr>
      <vt:lpstr>Samspil mellem forskning og udvikling</vt:lpstr>
      <vt:lpstr>Transformativ forskning</vt:lpstr>
      <vt:lpstr>Forskningsdesign</vt:lpstr>
      <vt:lpstr>Vidensbasering i projektet</vt:lpstr>
      <vt:lpstr>En udfordring, mange indsatser</vt:lpstr>
      <vt:lpstr>PowerPoint-præsentation</vt:lpstr>
      <vt:lpstr>Uddannelseseksperimentets seks faser</vt:lpstr>
      <vt:lpstr> Fokus på elevernes perspektiv</vt:lpstr>
      <vt:lpstr>PowerPoint-præsentation</vt:lpstr>
      <vt:lpstr>PowerPoint-præsentation</vt:lpstr>
      <vt:lpstr>Oversigt over sparringsklynger</vt:lpstr>
      <vt:lpstr>Diskuter i sparringsklynger</vt:lpstr>
      <vt:lpstr>Tidsplan for forsknings- og netværksprojekt</vt:lpstr>
      <vt:lpstr>Fornandringskæde - skabelon</vt:lpstr>
    </vt:vector>
  </TitlesOfParts>
  <Company>DPU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Numbers and Words on the Problems Young People with Hearing Loss Face in Their Everyday Life</dc:title>
  <dc:creator>Niels-Henrik M. Hansen</dc:creator>
  <cp:lastModifiedBy>Poul Simon Rasmussen</cp:lastModifiedBy>
  <cp:revision>1011</cp:revision>
  <dcterms:created xsi:type="dcterms:W3CDTF">2008-05-30T07:59:46Z</dcterms:created>
  <dcterms:modified xsi:type="dcterms:W3CDTF">2013-08-30T12:47:56Z</dcterms:modified>
</cp:coreProperties>
</file>