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71" r:id="rId4"/>
    <p:sldId id="262" r:id="rId5"/>
    <p:sldId id="272" r:id="rId6"/>
    <p:sldId id="265" r:id="rId7"/>
    <p:sldId id="275" r:id="rId8"/>
    <p:sldId id="266" r:id="rId9"/>
    <p:sldId id="267" r:id="rId10"/>
    <p:sldId id="269" r:id="rId11"/>
    <p:sldId id="268" r:id="rId12"/>
    <p:sldId id="276" r:id="rId13"/>
    <p:sldId id="273" r:id="rId1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84" d="100"/>
          <a:sy n="84" d="100"/>
        </p:scale>
        <p:origin x="-960"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81B6BF17-E37E-461B-866F-4F548D1FBD87}" type="datetimeFigureOut">
              <a:rPr lang="da-DK"/>
              <a:pPr>
                <a:defRPr/>
              </a:pPr>
              <a:t>05-04-2011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noProof="0" smtClean="0"/>
              <a:t>Klik for at redigere typografi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3A86F7D-2AA0-467C-A790-935C16A59EF3}" type="slidenum">
              <a:rPr lang="da-DK"/>
              <a:pPr>
                <a:defRPr/>
              </a:pPr>
              <a:t>‹nr.›</a:t>
            </a:fld>
            <a:endParaRPr lang="da-DK"/>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pPr>
              <a:defRPr/>
            </a:pPr>
            <a:fld id="{A3A86F7D-2AA0-467C-A790-935C16A59EF3}" type="slidenum">
              <a:rPr lang="da-DK" smtClean="0"/>
              <a:pPr>
                <a:defRPr/>
              </a:pPr>
              <a:t>1</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3527EF-022C-4A65-97AD-22A1B7780E24}" type="slidenum">
              <a:rPr lang="en-GB"/>
              <a:pPr>
                <a:defRPr/>
              </a:pPr>
              <a:t>‹nr.›</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AE6CAC7-358D-48CC-A16E-31B195B967D0}" type="slidenum">
              <a:rPr lang="en-GB"/>
              <a:pPr>
                <a:defRPr/>
              </a:pPr>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9471F0F-857C-488A-B9CB-0C5AD898EB18}" type="slidenum">
              <a:rPr lang="en-GB"/>
              <a:pPr>
                <a:defRPr/>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EDF2573-4F68-47B6-9293-5BF8A5103230}" type="slidenum">
              <a:rPr lang="en-GB"/>
              <a:pPr>
                <a:defRPr/>
              </a:pPr>
              <a:t>‹nr.›</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C63CEB9-4F54-4364-BB42-F42298FC5CEC}" type="slidenum">
              <a:rPr lang="en-GB"/>
              <a:pPr>
                <a:defRPr/>
              </a:pPr>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098AF62-A70E-4F8B-8370-07BB249BBC8A}" type="slidenum">
              <a:rPr lang="en-GB"/>
              <a:pPr>
                <a:defRPr/>
              </a:pPr>
              <a:t>‹nr.›</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38ACD78-FAAA-4B71-B48A-ED6B08195B6A}" type="slidenum">
              <a:rPr lang="en-GB"/>
              <a:pPr>
                <a:defRPr/>
              </a:pPr>
              <a:t>‹nr.›</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A4D062E-E99E-4455-9758-5D0C88F3AB49}" type="slidenum">
              <a:rPr lang="en-GB"/>
              <a:pPr>
                <a:defRPr/>
              </a:pPr>
              <a:t>‹nr.›</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699345C-0F94-4CC8-B418-AD29E1BD8D7B}" type="slidenum">
              <a:rPr lang="en-GB"/>
              <a:pPr>
                <a:defRPr/>
              </a:pPr>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6431C1C-63C7-4644-9CC6-369DA408D4A3}" type="slidenum">
              <a:rPr lang="en-GB"/>
              <a:pPr>
                <a:defRPr/>
              </a:pPr>
              <a:t>‹nr.›</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A18AF47-BD4B-43AB-834E-E18D6F58A89D}" type="slidenum">
              <a:rPr lang="en-GB"/>
              <a:pPr>
                <a:defRPr/>
              </a:pPr>
              <a:t>‹nr.›</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13350EB-9401-4DC1-B450-EEEDF25FDA1A}"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2" name="Object 4"/>
          <p:cNvGraphicFramePr>
            <a:graphicFrameLocks noChangeAspect="1"/>
          </p:cNvGraphicFramePr>
          <p:nvPr/>
        </p:nvGraphicFramePr>
        <p:xfrm>
          <a:off x="0" y="327025"/>
          <a:ext cx="9144000" cy="6846888"/>
        </p:xfrm>
        <a:graphic>
          <a:graphicData uri="http://schemas.openxmlformats.org/presentationml/2006/ole">
            <p:oleObj spid="_x0000_s2052" name="Image" r:id="rId4" imgW="16279365" imgH="12190476" progId="">
              <p:embed/>
            </p:oleObj>
          </a:graphicData>
        </a:graphic>
      </p:graphicFrame>
      <p:sp>
        <p:nvSpPr>
          <p:cNvPr id="2053" name="Text Box 11"/>
          <p:cNvSpPr txBox="1">
            <a:spLocks noChangeArrowheads="1"/>
          </p:cNvSpPr>
          <p:nvPr/>
        </p:nvSpPr>
        <p:spPr bwMode="auto">
          <a:xfrm>
            <a:off x="685800" y="2057400"/>
            <a:ext cx="7696200" cy="946150"/>
          </a:xfrm>
          <a:prstGeom prst="rect">
            <a:avLst/>
          </a:prstGeom>
          <a:noFill/>
          <a:ln w="9525">
            <a:noFill/>
            <a:miter lim="800000"/>
            <a:headEnd/>
            <a:tailEnd/>
          </a:ln>
        </p:spPr>
        <p:txBody>
          <a:bodyPr>
            <a:spAutoFit/>
          </a:bodyPr>
          <a:lstStyle/>
          <a:p>
            <a:pPr eaLnBrk="0" hangingPunct="0"/>
            <a:r>
              <a:rPr lang="da-DK" sz="2800">
                <a:solidFill>
                  <a:schemeClr val="bg1"/>
                </a:solidFill>
                <a:latin typeface="Georgia" pitchFamily="18" charset="0"/>
              </a:rPr>
              <a:t>Velkommen</a:t>
            </a:r>
            <a:r>
              <a:rPr lang="en-US" sz="2800">
                <a:solidFill>
                  <a:schemeClr val="bg1"/>
                </a:solidFill>
                <a:latin typeface="Georgia" pitchFamily="18" charset="0"/>
              </a:rPr>
              <a:t> </a:t>
            </a:r>
            <a:r>
              <a:rPr lang="da-DK" sz="2800">
                <a:solidFill>
                  <a:schemeClr val="bg1"/>
                </a:solidFill>
                <a:latin typeface="Georgia" pitchFamily="18" charset="0"/>
              </a:rPr>
              <a:t>til</a:t>
            </a:r>
            <a:r>
              <a:rPr lang="en-US" sz="2800">
                <a:solidFill>
                  <a:schemeClr val="bg1"/>
                </a:solidFill>
                <a:latin typeface="Georgia" pitchFamily="18" charset="0"/>
              </a:rPr>
              <a:t> </a:t>
            </a:r>
          </a:p>
          <a:p>
            <a:pPr eaLnBrk="0" hangingPunct="0"/>
            <a:r>
              <a:rPr lang="en-US" sz="2800">
                <a:solidFill>
                  <a:schemeClr val="bg1"/>
                </a:solidFill>
                <a:latin typeface="Georgia" pitchFamily="18" charset="0"/>
              </a:rPr>
              <a:t>Center for </a:t>
            </a:r>
            <a:r>
              <a:rPr lang="da-DK" sz="2800">
                <a:solidFill>
                  <a:schemeClr val="bg1"/>
                </a:solidFill>
                <a:latin typeface="Georgia" pitchFamily="18" charset="0"/>
              </a:rPr>
              <a:t>Ungdomsforskning</a:t>
            </a:r>
          </a:p>
        </p:txBody>
      </p:sp>
      <p:sp>
        <p:nvSpPr>
          <p:cNvPr id="2054" name="Tekstboks 3"/>
          <p:cNvSpPr txBox="1">
            <a:spLocks noChangeArrowheads="1"/>
          </p:cNvSpPr>
          <p:nvPr/>
        </p:nvSpPr>
        <p:spPr bwMode="auto">
          <a:xfrm>
            <a:off x="827088" y="3500438"/>
            <a:ext cx="7200900" cy="2308324"/>
          </a:xfrm>
          <a:prstGeom prst="rect">
            <a:avLst/>
          </a:prstGeom>
          <a:noFill/>
          <a:ln w="9525">
            <a:noFill/>
            <a:miter lim="800000"/>
            <a:headEnd/>
            <a:tailEnd/>
          </a:ln>
        </p:spPr>
        <p:txBody>
          <a:bodyPr>
            <a:spAutoFit/>
          </a:bodyPr>
          <a:lstStyle/>
          <a:p>
            <a:pPr algn="ctr"/>
            <a:r>
              <a:rPr lang="da-DK" sz="3600" dirty="0">
                <a:solidFill>
                  <a:schemeClr val="bg1"/>
                </a:solidFill>
              </a:rPr>
              <a:t>Unge i detailhandlen</a:t>
            </a:r>
          </a:p>
          <a:p>
            <a:pPr algn="ctr">
              <a:buFontTx/>
              <a:buChar char="-"/>
            </a:pPr>
            <a:r>
              <a:rPr lang="da-DK" dirty="0">
                <a:solidFill>
                  <a:schemeClr val="bg1"/>
                </a:solidFill>
              </a:rPr>
              <a:t>En kulturanalyse af unges forventninger og forestillinger om den gode og attraktive </a:t>
            </a:r>
            <a:r>
              <a:rPr lang="da-DK" dirty="0" smtClean="0">
                <a:solidFill>
                  <a:schemeClr val="bg1"/>
                </a:solidFill>
              </a:rPr>
              <a:t>uddannelse</a:t>
            </a:r>
          </a:p>
          <a:p>
            <a:pPr algn="ctr">
              <a:buFontTx/>
              <a:buChar char="-"/>
            </a:pPr>
            <a:r>
              <a:rPr lang="da-DK" dirty="0">
                <a:solidFill>
                  <a:schemeClr val="bg1"/>
                </a:solidFill>
              </a:rPr>
              <a:t> </a:t>
            </a:r>
            <a:r>
              <a:rPr lang="da-DK" dirty="0" smtClean="0">
                <a:solidFill>
                  <a:schemeClr val="bg1"/>
                </a:solidFill>
              </a:rPr>
              <a:t>foreløbige resultater -</a:t>
            </a:r>
            <a:endParaRPr lang="da-DK" dirty="0">
              <a:solidFill>
                <a:schemeClr val="bg1"/>
              </a:solidFill>
            </a:endParaRPr>
          </a:p>
          <a:p>
            <a:pPr algn="ctr"/>
            <a:endParaRPr lang="da-DK" sz="1800" dirty="0">
              <a:solidFill>
                <a:schemeClr val="bg1"/>
              </a:solidFill>
            </a:endParaRPr>
          </a:p>
          <a:p>
            <a:pPr algn="ctr"/>
            <a:r>
              <a:rPr lang="da-DK" sz="1800" dirty="0">
                <a:solidFill>
                  <a:schemeClr val="bg1"/>
                </a:solidFill>
              </a:rPr>
              <a:t>Af Line Duwe Konnerup</a:t>
            </a:r>
          </a:p>
        </p:txBody>
      </p:sp>
      <p:sp>
        <p:nvSpPr>
          <p:cNvPr id="2055" name="Pladsholder til diasnummer 4"/>
          <p:cNvSpPr>
            <a:spLocks noGrp="1"/>
          </p:cNvSpPr>
          <p:nvPr>
            <p:ph type="sldNum" sz="quarter" idx="12"/>
          </p:nvPr>
        </p:nvSpPr>
        <p:spPr>
          <a:noFill/>
        </p:spPr>
        <p:txBody>
          <a:bodyPr/>
          <a:lstStyle/>
          <a:p>
            <a:fld id="{2C371603-7317-4C9D-94CD-A55DFA814864}" type="slidenum">
              <a:rPr lang="en-GB" smtClean="0"/>
              <a:pPr/>
              <a:t>1</a:t>
            </a:fld>
            <a:endParaRPr lang="en-GB"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0" y="6350"/>
          <a:ext cx="9144000" cy="6846888"/>
        </p:xfrm>
        <a:graphic>
          <a:graphicData uri="http://schemas.openxmlformats.org/presentationml/2006/ole">
            <p:oleObj spid="_x0000_s32770" name="Image" r:id="rId3" imgW="16279365" imgH="12190476" progId="">
              <p:embed/>
            </p:oleObj>
          </a:graphicData>
        </a:graphic>
      </p:graphicFrame>
      <p:sp>
        <p:nvSpPr>
          <p:cNvPr id="32771" name="Text Box 4"/>
          <p:cNvSpPr txBox="1">
            <a:spLocks noChangeArrowheads="1"/>
          </p:cNvSpPr>
          <p:nvPr/>
        </p:nvSpPr>
        <p:spPr bwMode="auto">
          <a:xfrm>
            <a:off x="685800" y="2060575"/>
            <a:ext cx="7989888" cy="4524315"/>
          </a:xfrm>
          <a:prstGeom prst="rect">
            <a:avLst/>
          </a:prstGeom>
          <a:noFill/>
          <a:ln w="9525">
            <a:noFill/>
            <a:miter lim="800000"/>
            <a:headEnd/>
            <a:tailEnd/>
          </a:ln>
        </p:spPr>
        <p:txBody>
          <a:bodyPr>
            <a:spAutoFit/>
          </a:bodyPr>
          <a:lstStyle/>
          <a:p>
            <a:pPr eaLnBrk="0" hangingPunct="0">
              <a:buFont typeface="Arial" charset="0"/>
              <a:buChar char="•"/>
            </a:pPr>
            <a:r>
              <a:rPr lang="da-DK" dirty="0">
                <a:latin typeface="Georgia" pitchFamily="18" charset="0"/>
              </a:rPr>
              <a:t> HG ”nødvendig” ift. at komme i lære</a:t>
            </a:r>
          </a:p>
          <a:p>
            <a:pPr eaLnBrk="0" hangingPunct="0">
              <a:buFont typeface="Arial" charset="0"/>
              <a:buChar char="•"/>
            </a:pPr>
            <a:endParaRPr lang="da-DK" dirty="0">
              <a:latin typeface="Georgia" pitchFamily="18" charset="0"/>
            </a:endParaRPr>
          </a:p>
          <a:p>
            <a:pPr eaLnBrk="0" hangingPunct="0">
              <a:buFont typeface="Arial" charset="0"/>
              <a:buChar char="•"/>
            </a:pPr>
            <a:r>
              <a:rPr lang="da-DK" dirty="0">
                <a:latin typeface="Georgia" pitchFamily="18" charset="0"/>
              </a:rPr>
              <a:t> HG står i modsætning til hovedforløbet:</a:t>
            </a:r>
          </a:p>
          <a:p>
            <a:pPr marL="742950" lvl="1" indent="-285750" eaLnBrk="0" hangingPunct="0">
              <a:buFont typeface="Arial" charset="0"/>
              <a:buChar char="•"/>
            </a:pPr>
            <a:r>
              <a:rPr lang="da-DK" dirty="0">
                <a:latin typeface="Georgia" pitchFamily="18" charset="0"/>
              </a:rPr>
              <a:t>På HG </a:t>
            </a:r>
            <a:r>
              <a:rPr lang="da-DK" dirty="0" smtClean="0">
                <a:latin typeface="Georgia" pitchFamily="18" charset="0"/>
              </a:rPr>
              <a:t>oplever eleverne at </a:t>
            </a:r>
            <a:r>
              <a:rPr lang="da-DK" dirty="0">
                <a:latin typeface="Georgia" pitchFamily="18" charset="0"/>
              </a:rPr>
              <a:t>forventningsniveauet til </a:t>
            </a:r>
            <a:r>
              <a:rPr lang="da-DK" dirty="0" smtClean="0">
                <a:latin typeface="Georgia" pitchFamily="18" charset="0"/>
              </a:rPr>
              <a:t>dem er </a:t>
            </a:r>
            <a:r>
              <a:rPr lang="da-DK" dirty="0">
                <a:latin typeface="Georgia" pitchFamily="18" charset="0"/>
              </a:rPr>
              <a:t>forholdsvis lavt</a:t>
            </a:r>
          </a:p>
          <a:p>
            <a:pPr marL="742950" lvl="1" indent="-285750" eaLnBrk="0" hangingPunct="0">
              <a:buFont typeface="Arial" charset="0"/>
              <a:buChar char="•"/>
            </a:pPr>
            <a:r>
              <a:rPr lang="da-DK" dirty="0">
                <a:latin typeface="Georgia" pitchFamily="18" charset="0"/>
              </a:rPr>
              <a:t>Men på en elevplads har man i høj grad ansvar for egen læring og udvikling</a:t>
            </a:r>
          </a:p>
          <a:p>
            <a:pPr marL="742950" lvl="1" indent="-285750" eaLnBrk="0" hangingPunct="0">
              <a:buFont typeface="Arial" charset="0"/>
              <a:buChar char="•"/>
            </a:pPr>
            <a:r>
              <a:rPr lang="da-DK" dirty="0">
                <a:latin typeface="Georgia" pitchFamily="18" charset="0"/>
              </a:rPr>
              <a:t>Der er en risiko for at eleverne bliver ”vant til” at underperforme</a:t>
            </a:r>
          </a:p>
          <a:p>
            <a:pPr eaLnBrk="0" hangingPunct="0">
              <a:buFont typeface="Arial" charset="0"/>
              <a:buChar char="•"/>
            </a:pPr>
            <a:endParaRPr lang="da-DK" dirty="0"/>
          </a:p>
          <a:p>
            <a:pPr eaLnBrk="0" hangingPunct="0">
              <a:buFont typeface="Arial" charset="0"/>
              <a:buChar char="•"/>
            </a:pPr>
            <a:r>
              <a:rPr lang="da-DK" dirty="0"/>
              <a:t>”Her &amp; nu”</a:t>
            </a:r>
            <a:r>
              <a:rPr lang="da-DK" dirty="0" err="1"/>
              <a:t>-mål</a:t>
            </a:r>
            <a:r>
              <a:rPr lang="da-DK" dirty="0"/>
              <a:t> opnået med endt uddannelse (salgsassistent)</a:t>
            </a:r>
          </a:p>
          <a:p>
            <a:pPr eaLnBrk="0" hangingPunct="0">
              <a:buFont typeface="Arial" charset="0"/>
              <a:buChar char="•"/>
            </a:pPr>
            <a:endParaRPr lang="da-DK" dirty="0">
              <a:latin typeface="Georgia" pitchFamily="18" charset="0"/>
            </a:endParaRPr>
          </a:p>
        </p:txBody>
      </p:sp>
      <p:sp>
        <p:nvSpPr>
          <p:cNvPr id="32772"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2773"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HG versus elevplads (hovedforløb)</a:t>
            </a:r>
            <a:endParaRPr lang="da-DK">
              <a:latin typeface="Georgia" pitchFamily="18" charset="0"/>
            </a:endParaRPr>
          </a:p>
        </p:txBody>
      </p:sp>
      <p:sp>
        <p:nvSpPr>
          <p:cNvPr id="32774"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EB6815AA-EE7F-414D-9674-6BF7F0268A7F}" type="slidenum">
              <a:rPr lang="en-GB" sz="1400"/>
              <a:pPr algn="r"/>
              <a:t>10</a:t>
            </a:fld>
            <a:endParaRPr lang="en-GB"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0" y="6350"/>
          <a:ext cx="9144000" cy="6846888"/>
        </p:xfrm>
        <a:graphic>
          <a:graphicData uri="http://schemas.openxmlformats.org/presentationml/2006/ole">
            <p:oleObj spid="_x0000_s31746" name="Image" r:id="rId3" imgW="16279365" imgH="12190476" progId="">
              <p:embed/>
            </p:oleObj>
          </a:graphicData>
        </a:graphic>
      </p:graphicFrame>
      <p:sp>
        <p:nvSpPr>
          <p:cNvPr id="31747" name="Text Box 4"/>
          <p:cNvSpPr txBox="1">
            <a:spLocks noChangeArrowheads="1"/>
          </p:cNvSpPr>
          <p:nvPr/>
        </p:nvSpPr>
        <p:spPr bwMode="auto">
          <a:xfrm>
            <a:off x="685800" y="2060575"/>
            <a:ext cx="7989888" cy="4359275"/>
          </a:xfrm>
          <a:prstGeom prst="rect">
            <a:avLst/>
          </a:prstGeom>
          <a:noFill/>
          <a:ln w="9525">
            <a:noFill/>
            <a:miter lim="800000"/>
            <a:headEnd/>
            <a:tailEnd/>
          </a:ln>
        </p:spPr>
        <p:txBody>
          <a:bodyPr>
            <a:spAutoFit/>
          </a:bodyPr>
          <a:lstStyle/>
          <a:p>
            <a:pPr eaLnBrk="0" hangingPunct="0">
              <a:buFont typeface="Arial" charset="0"/>
              <a:buChar char="•"/>
            </a:pPr>
            <a:r>
              <a:rPr lang="da-DK" sz="2000">
                <a:latin typeface="Georgia" pitchFamily="18" charset="0"/>
              </a:rPr>
              <a:t> ”Langsigtet” mål ~ ”karriere”</a:t>
            </a:r>
          </a:p>
          <a:p>
            <a:pPr marL="742950" lvl="1" indent="-285750" eaLnBrk="0" hangingPunct="0">
              <a:buFont typeface="Arial" charset="0"/>
              <a:buChar char="•"/>
            </a:pPr>
            <a:r>
              <a:rPr lang="da-DK" sz="2000">
                <a:latin typeface="Georgia" pitchFamily="18" charset="0"/>
              </a:rPr>
              <a:t>Nogle har specifikt mål f.eks. arbejde sig ”op” i dagligvarebutik, blive selvstændig</a:t>
            </a:r>
          </a:p>
          <a:p>
            <a:pPr marL="742950" lvl="1" indent="-285750" eaLnBrk="0" hangingPunct="0">
              <a:buFont typeface="Arial" charset="0"/>
              <a:buChar char="•"/>
            </a:pPr>
            <a:r>
              <a:rPr lang="da-DK" sz="2000">
                <a:latin typeface="Georgia" pitchFamily="18" charset="0"/>
              </a:rPr>
              <a:t>Andre er mere famlende og forventer at der dukker flere forskellige muligheder op hen af vejen</a:t>
            </a:r>
          </a:p>
          <a:p>
            <a:pPr marL="742950" lvl="1" indent="-285750" eaLnBrk="0" hangingPunct="0">
              <a:buFont typeface="Arial" charset="0"/>
              <a:buNone/>
            </a:pPr>
            <a:r>
              <a:rPr lang="da-DK" sz="2000" i="1">
                <a:latin typeface="Georgia" pitchFamily="18" charset="0"/>
              </a:rPr>
              <a:t>				</a:t>
            </a:r>
          </a:p>
          <a:p>
            <a:pPr marL="742950" lvl="1" indent="-285750" eaLnBrk="0" hangingPunct="0">
              <a:buFont typeface="Arial" charset="0"/>
              <a:buNone/>
            </a:pPr>
            <a:r>
              <a:rPr lang="da-DK" sz="2000" i="1">
                <a:latin typeface="Georgia" pitchFamily="18" charset="0"/>
              </a:rPr>
              <a:t>			”Lige nu vil jeg bare gerne være i butik, men 			det kan godt være jeg skifter mening senere. 			Man ved aldrig, hvad der kan ske.” 				</a:t>
            </a:r>
            <a:r>
              <a:rPr lang="da-DK" sz="2000">
                <a:latin typeface="Georgia" pitchFamily="18" charset="0"/>
              </a:rPr>
              <a:t>(Kvindelig butikselev, 18 år)</a:t>
            </a:r>
          </a:p>
          <a:p>
            <a:pPr marL="742950" lvl="1" indent="-285750" eaLnBrk="0" hangingPunct="0">
              <a:buFont typeface="Arial" charset="0"/>
              <a:buChar char="•"/>
            </a:pPr>
            <a:endParaRPr lang="da-DK" sz="2000">
              <a:latin typeface="Georgia" pitchFamily="18" charset="0"/>
            </a:endParaRPr>
          </a:p>
          <a:p>
            <a:pPr marL="742950" lvl="1" indent="-285750" eaLnBrk="0" hangingPunct="0">
              <a:buFont typeface="Arial" charset="0"/>
              <a:buChar char="•"/>
            </a:pPr>
            <a:r>
              <a:rPr lang="da-DK" sz="2000">
                <a:latin typeface="Georgia" pitchFamily="18" charset="0"/>
              </a:rPr>
              <a:t>Et egentligt ”mål” findes ikke – de unge forventer livslang læring og udvikling</a:t>
            </a:r>
            <a:r>
              <a:rPr lang="da-DK" sz="2000" i="1">
                <a:latin typeface="Georgia" pitchFamily="18" charset="0"/>
              </a:rPr>
              <a:t> </a:t>
            </a:r>
          </a:p>
          <a:p>
            <a:pPr eaLnBrk="0" hangingPunct="0"/>
            <a:endParaRPr lang="da-DK" sz="2000">
              <a:latin typeface="Georgia" pitchFamily="18" charset="0"/>
            </a:endParaRPr>
          </a:p>
        </p:txBody>
      </p:sp>
      <p:sp>
        <p:nvSpPr>
          <p:cNvPr id="31748"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1749"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Forventninger og forestillinger ift. job, 1</a:t>
            </a:r>
            <a:endParaRPr lang="da-DK">
              <a:latin typeface="Georgia" pitchFamily="18" charset="0"/>
            </a:endParaRPr>
          </a:p>
        </p:txBody>
      </p:sp>
      <p:sp>
        <p:nvSpPr>
          <p:cNvPr id="31750"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31F456D-BE43-43E9-9828-5D33B1115DDF}" type="slidenum">
              <a:rPr lang="en-GB" sz="1400"/>
              <a:pPr algn="r"/>
              <a:t>11</a:t>
            </a:fld>
            <a:endParaRPr lang="en-GB"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0" y="6350"/>
          <a:ext cx="9144000" cy="6846888"/>
        </p:xfrm>
        <a:graphic>
          <a:graphicData uri="http://schemas.openxmlformats.org/presentationml/2006/ole">
            <p:oleObj spid="_x0000_s39938" name="Image" r:id="rId3" imgW="16279365" imgH="12190476" progId="">
              <p:embed/>
            </p:oleObj>
          </a:graphicData>
        </a:graphic>
      </p:graphicFrame>
      <p:sp>
        <p:nvSpPr>
          <p:cNvPr id="39939" name="Text Box 4"/>
          <p:cNvSpPr txBox="1">
            <a:spLocks noChangeArrowheads="1"/>
          </p:cNvSpPr>
          <p:nvPr/>
        </p:nvSpPr>
        <p:spPr bwMode="auto">
          <a:xfrm>
            <a:off x="685800" y="2060575"/>
            <a:ext cx="7989888" cy="4832092"/>
          </a:xfrm>
          <a:prstGeom prst="rect">
            <a:avLst/>
          </a:prstGeom>
          <a:noFill/>
          <a:ln w="9525">
            <a:noFill/>
            <a:miter lim="800000"/>
            <a:headEnd/>
            <a:tailEnd/>
          </a:ln>
        </p:spPr>
        <p:txBody>
          <a:bodyPr>
            <a:spAutoFit/>
          </a:bodyPr>
          <a:lstStyle/>
          <a:p>
            <a:pPr eaLnBrk="0" hangingPunct="0">
              <a:buFont typeface="Arial" charset="0"/>
              <a:buNone/>
            </a:pPr>
            <a:r>
              <a:rPr lang="da-DK" sz="2000" dirty="0">
                <a:latin typeface="Georgia" pitchFamily="18" charset="0"/>
              </a:rPr>
              <a:t> Skiftende arbejdstid ses af flere piger som en hæmsko ift. at fremtidig familie – drengene ser det generelt ikke som problem</a:t>
            </a:r>
          </a:p>
          <a:p>
            <a:pPr eaLnBrk="0" hangingPunct="0">
              <a:buFont typeface="Arial" charset="0"/>
              <a:buChar char="•"/>
            </a:pPr>
            <a:endParaRPr lang="da-DK" sz="2000" dirty="0">
              <a:latin typeface="Georgia" pitchFamily="18" charset="0"/>
            </a:endParaRPr>
          </a:p>
          <a:p>
            <a:pPr eaLnBrk="0" hangingPunct="0">
              <a:buFont typeface="Arial" charset="0"/>
              <a:buChar char="•"/>
            </a:pPr>
            <a:r>
              <a:rPr lang="da-DK" dirty="0"/>
              <a:t>Meget få forventer </a:t>
            </a:r>
            <a:r>
              <a:rPr lang="da-DK" dirty="0" smtClean="0"/>
              <a:t>at </a:t>
            </a:r>
            <a:r>
              <a:rPr lang="da-DK" dirty="0"/>
              <a:t>være salgsassistent resten af livet – så er man gået i stå ifølge de unge</a:t>
            </a:r>
          </a:p>
          <a:p>
            <a:pPr eaLnBrk="0" hangingPunct="0">
              <a:buFont typeface="Arial" charset="0"/>
              <a:buChar char="•"/>
            </a:pPr>
            <a:endParaRPr lang="da-DK" sz="2000" dirty="0">
              <a:latin typeface="Georgia" pitchFamily="18" charset="0"/>
            </a:endParaRPr>
          </a:p>
          <a:p>
            <a:pPr eaLnBrk="0" hangingPunct="0">
              <a:buFont typeface="Arial" charset="0"/>
              <a:buChar char="•"/>
            </a:pPr>
            <a:r>
              <a:rPr lang="da-DK" sz="2000" dirty="0">
                <a:latin typeface="Georgia" pitchFamily="18" charset="0"/>
              </a:rPr>
              <a:t> </a:t>
            </a:r>
            <a:r>
              <a:rPr lang="da-DK" sz="2000" i="1" dirty="0">
                <a:latin typeface="Georgia" pitchFamily="18" charset="0"/>
              </a:rPr>
              <a:t>I pauserummet fortæller Mia at hun ikke vil stå i butik resten af sit liv. Der er ikke nok udfordring i det. Det bliver vane det hele. Et øjeblik senere kommer Kirsten, en ældre medarbejder, ind og de begynder at tale om Kirstens snarlige sidste arbejdsdag. Hun skal på efterløn efter over 40 år i samme butik. Bagefter siger Mia: ”Hende er vi kede af at miste, ikke bare som god kollega, men også fordi der går virkelig meget viden tabt med hende.”</a:t>
            </a:r>
            <a:endParaRPr lang="da-DK" sz="2000" dirty="0">
              <a:latin typeface="Georgia" pitchFamily="18" charset="0"/>
            </a:endParaRPr>
          </a:p>
          <a:p>
            <a:pPr eaLnBrk="0" hangingPunct="0">
              <a:buFont typeface="Arial" charset="0"/>
              <a:buChar char="•"/>
            </a:pPr>
            <a:endParaRPr lang="da-DK" sz="2000" dirty="0">
              <a:latin typeface="Georgia" pitchFamily="18" charset="0"/>
            </a:endParaRPr>
          </a:p>
          <a:p>
            <a:pPr eaLnBrk="0" hangingPunct="0">
              <a:buFont typeface="Arial" charset="0"/>
              <a:buChar char="•"/>
            </a:pPr>
            <a:endParaRPr lang="da-DK" sz="2000" dirty="0">
              <a:latin typeface="Georgia" pitchFamily="18" charset="0"/>
            </a:endParaRPr>
          </a:p>
        </p:txBody>
      </p:sp>
      <p:sp>
        <p:nvSpPr>
          <p:cNvPr id="39940"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9941"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Forventninger og forestillinger ift. job, 2</a:t>
            </a:r>
            <a:endParaRPr lang="da-DK">
              <a:latin typeface="Georgia" pitchFamily="18" charset="0"/>
            </a:endParaRPr>
          </a:p>
        </p:txBody>
      </p:sp>
      <p:sp>
        <p:nvSpPr>
          <p:cNvPr id="39942"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5D25C03-C709-4D37-ADB9-66792E8497EE}" type="slidenum">
              <a:rPr lang="en-GB" sz="1400"/>
              <a:pPr algn="r"/>
              <a:t>12</a:t>
            </a:fld>
            <a:endParaRPr lang="en-GB"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3"/>
          <p:cNvGraphicFramePr>
            <a:graphicFrameLocks noChangeAspect="1"/>
          </p:cNvGraphicFramePr>
          <p:nvPr/>
        </p:nvGraphicFramePr>
        <p:xfrm>
          <a:off x="0" y="-171450"/>
          <a:ext cx="9144000" cy="6846888"/>
        </p:xfrm>
        <a:graphic>
          <a:graphicData uri="http://schemas.openxmlformats.org/presentationml/2006/ole">
            <p:oleObj spid="_x0000_s36866" name="Image" r:id="rId3" imgW="16279365" imgH="12190476" progId="">
              <p:embed/>
            </p:oleObj>
          </a:graphicData>
        </a:graphic>
      </p:graphicFrame>
      <p:sp>
        <p:nvSpPr>
          <p:cNvPr id="36867"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6868"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Paradokser</a:t>
            </a:r>
            <a:endParaRPr lang="da-DK">
              <a:latin typeface="Georgia" pitchFamily="18" charset="0"/>
            </a:endParaRPr>
          </a:p>
        </p:txBody>
      </p:sp>
      <p:sp>
        <p:nvSpPr>
          <p:cNvPr id="36869"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556D6AB-FDC3-4A2C-9EB2-1F43C4C61317}" type="slidenum">
              <a:rPr lang="en-GB" sz="1400"/>
              <a:pPr algn="r"/>
              <a:t>13</a:t>
            </a:fld>
            <a:endParaRPr lang="en-GB" sz="1400"/>
          </a:p>
        </p:txBody>
      </p:sp>
      <p:sp>
        <p:nvSpPr>
          <p:cNvPr id="36870" name="Text Box 4"/>
          <p:cNvSpPr txBox="1">
            <a:spLocks noChangeArrowheads="1"/>
          </p:cNvSpPr>
          <p:nvPr/>
        </p:nvSpPr>
        <p:spPr bwMode="auto">
          <a:xfrm>
            <a:off x="827088" y="2060575"/>
            <a:ext cx="7632700" cy="3785652"/>
          </a:xfrm>
          <a:prstGeom prst="rect">
            <a:avLst/>
          </a:prstGeom>
          <a:noFill/>
          <a:ln w="9525">
            <a:noFill/>
            <a:miter lim="800000"/>
            <a:headEnd/>
            <a:tailEnd/>
          </a:ln>
        </p:spPr>
        <p:txBody>
          <a:bodyPr>
            <a:spAutoFit/>
          </a:bodyPr>
          <a:lstStyle/>
          <a:p>
            <a:pPr>
              <a:buFontTx/>
              <a:buChar char="•"/>
            </a:pPr>
            <a:r>
              <a:rPr lang="da-DK" sz="2000" dirty="0">
                <a:latin typeface="Georgia" pitchFamily="18" charset="0"/>
              </a:rPr>
              <a:t> I dag favner HG bredt og niveauet lægges efter laveste fællesnævner på bekostning af de elever, som har let ved det boglige – hvilket står i modsætning til elevpladsen som kræver ansvar for egen læring og udvikling.  </a:t>
            </a:r>
          </a:p>
          <a:p>
            <a:pPr marL="742950" lvl="1" indent="-285750">
              <a:buFontTx/>
              <a:buChar char="•"/>
            </a:pPr>
            <a:r>
              <a:rPr lang="da-DK" sz="2000" dirty="0">
                <a:latin typeface="Georgia" pitchFamily="18" charset="0"/>
              </a:rPr>
              <a:t>Skal HGen tilpasses til de </a:t>
            </a:r>
            <a:r>
              <a:rPr lang="da-DK" sz="2000" dirty="0" smtClean="0">
                <a:latin typeface="Georgia" pitchFamily="18" charset="0"/>
              </a:rPr>
              <a:t>(stærke og motiverede) unges </a:t>
            </a:r>
            <a:r>
              <a:rPr lang="da-DK" sz="2000" dirty="0">
                <a:latin typeface="Georgia" pitchFamily="18" charset="0"/>
              </a:rPr>
              <a:t>forventninger</a:t>
            </a:r>
            <a:r>
              <a:rPr lang="da-DK" sz="2000" dirty="0" smtClean="0">
                <a:latin typeface="Georgia" pitchFamily="18" charset="0"/>
              </a:rPr>
              <a:t>? </a:t>
            </a:r>
            <a:endParaRPr lang="da-DK" sz="2000" dirty="0">
              <a:latin typeface="Georgia" pitchFamily="18" charset="0"/>
            </a:endParaRPr>
          </a:p>
          <a:p>
            <a:pPr marL="742950" lvl="1" indent="-285750">
              <a:buFontTx/>
              <a:buChar char="•"/>
            </a:pPr>
            <a:r>
              <a:rPr lang="da-DK" sz="2000" dirty="0">
                <a:latin typeface="Georgia" pitchFamily="18" charset="0"/>
              </a:rPr>
              <a:t>Eller fungerer den som stepping stone mod elevplads?</a:t>
            </a:r>
          </a:p>
          <a:p>
            <a:pPr marL="742950" lvl="1" indent="-285750">
              <a:buFontTx/>
              <a:buChar char="•"/>
            </a:pPr>
            <a:r>
              <a:rPr lang="da-DK" sz="2000" dirty="0">
                <a:latin typeface="Georgia" pitchFamily="18" charset="0"/>
              </a:rPr>
              <a:t>Er der praktikpladser til de elever, som har brug for mere støtte/er knap så selvstændige</a:t>
            </a:r>
            <a:r>
              <a:rPr lang="da-DK" sz="2000" dirty="0" smtClean="0">
                <a:latin typeface="Georgia" pitchFamily="18" charset="0"/>
              </a:rPr>
              <a:t>?</a:t>
            </a:r>
          </a:p>
          <a:p>
            <a:pPr marL="742950" lvl="1" indent="-285750">
              <a:buFontTx/>
              <a:buChar char="•"/>
            </a:pPr>
            <a:r>
              <a:rPr lang="da-DK" sz="2000" dirty="0" smtClean="0">
                <a:latin typeface="Georgia" pitchFamily="18" charset="0"/>
              </a:rPr>
              <a:t>Er det er problem at HG ifølge de unge har lavt forventningsniveau til eleverne? </a:t>
            </a:r>
            <a:endParaRPr lang="da-DK" sz="2000" dirty="0">
              <a:latin typeface="Georgia" pitchFamily="18" charset="0"/>
            </a:endParaRPr>
          </a:p>
          <a:p>
            <a:pPr marL="742950" lvl="1" indent="-285750"/>
            <a:endParaRPr lang="da-DK" sz="2000" dirty="0">
              <a:latin typeface="Georgia"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Object 3"/>
          <p:cNvGraphicFramePr>
            <a:graphicFrameLocks noChangeAspect="1"/>
          </p:cNvGraphicFramePr>
          <p:nvPr/>
        </p:nvGraphicFramePr>
        <p:xfrm>
          <a:off x="0" y="6350"/>
          <a:ext cx="9144000" cy="6846888"/>
        </p:xfrm>
        <a:graphic>
          <a:graphicData uri="http://schemas.openxmlformats.org/presentationml/2006/ole">
            <p:oleObj spid="_x0000_s3075" name="Image" r:id="rId3" imgW="16279365" imgH="12190476" progId="">
              <p:embed/>
            </p:oleObj>
          </a:graphicData>
        </a:graphic>
      </p:graphicFrame>
      <p:sp>
        <p:nvSpPr>
          <p:cNvPr id="3076" name="Text Box 4"/>
          <p:cNvSpPr txBox="1">
            <a:spLocks noChangeArrowheads="1"/>
          </p:cNvSpPr>
          <p:nvPr/>
        </p:nvSpPr>
        <p:spPr bwMode="auto">
          <a:xfrm>
            <a:off x="685800" y="2057400"/>
            <a:ext cx="7696200" cy="2986088"/>
          </a:xfrm>
          <a:prstGeom prst="rect">
            <a:avLst/>
          </a:prstGeom>
          <a:noFill/>
          <a:ln w="9525">
            <a:noFill/>
            <a:miter lim="800000"/>
            <a:headEnd/>
            <a:tailEnd/>
          </a:ln>
        </p:spPr>
        <p:txBody>
          <a:bodyPr>
            <a:spAutoFit/>
          </a:bodyPr>
          <a:lstStyle/>
          <a:p>
            <a:pPr eaLnBrk="0" hangingPunct="0">
              <a:buFont typeface="Arial" charset="0"/>
              <a:buChar char="•"/>
            </a:pPr>
            <a:endParaRPr lang="da-DK">
              <a:latin typeface="Georgia" pitchFamily="18" charset="0"/>
            </a:endParaRPr>
          </a:p>
          <a:p>
            <a:pPr eaLnBrk="0" hangingPunct="0">
              <a:buFont typeface="Arial" charset="0"/>
              <a:buChar char="•"/>
            </a:pPr>
            <a:r>
              <a:rPr lang="da-DK">
                <a:latin typeface="Georgia" pitchFamily="18" charset="0"/>
              </a:rPr>
              <a:t> at afdække, hvilke forestillinger og forventninger de unge har til hvad en uddannelse i detailhandlen og det senere arbejde indeholder</a:t>
            </a:r>
          </a:p>
          <a:p>
            <a:pPr eaLnBrk="0" hangingPunct="0">
              <a:buFont typeface="Arial" charset="0"/>
              <a:buChar char="•"/>
            </a:pPr>
            <a:endParaRPr lang="da-DK">
              <a:latin typeface="Georgia" pitchFamily="18" charset="0"/>
            </a:endParaRPr>
          </a:p>
          <a:p>
            <a:pPr eaLnBrk="0" hangingPunct="0">
              <a:buFont typeface="Arial" charset="0"/>
              <a:buChar char="•"/>
            </a:pPr>
            <a:r>
              <a:rPr lang="da-DK">
                <a:latin typeface="Georgia" pitchFamily="18" charset="0"/>
              </a:rPr>
              <a:t> at afdække, hvad de fagligt og menneskeligt forventer af uddannelsen og arbejdet</a:t>
            </a:r>
          </a:p>
          <a:p>
            <a:pPr eaLnBrk="0" hangingPunct="0"/>
            <a:endParaRPr lang="en-GB" sz="2000">
              <a:latin typeface="Georgia" pitchFamily="18" charset="0"/>
            </a:endParaRPr>
          </a:p>
        </p:txBody>
      </p:sp>
      <p:sp>
        <p:nvSpPr>
          <p:cNvPr id="3077" name="Line 5"/>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078" name="Text Box 6"/>
          <p:cNvSpPr txBox="1">
            <a:spLocks noChangeArrowheads="1"/>
          </p:cNvSpPr>
          <p:nvPr/>
        </p:nvSpPr>
        <p:spPr bwMode="auto">
          <a:xfrm>
            <a:off x="685800" y="1295400"/>
            <a:ext cx="7696200" cy="523875"/>
          </a:xfrm>
          <a:prstGeom prst="rect">
            <a:avLst/>
          </a:prstGeom>
          <a:noFill/>
          <a:ln w="9525">
            <a:noFill/>
            <a:miter lim="800000"/>
            <a:headEnd/>
            <a:tailEnd/>
          </a:ln>
        </p:spPr>
        <p:txBody>
          <a:bodyPr>
            <a:spAutoFit/>
          </a:bodyPr>
          <a:lstStyle/>
          <a:p>
            <a:pPr eaLnBrk="0" hangingPunct="0"/>
            <a:r>
              <a:rPr lang="da-DK" sz="2800">
                <a:latin typeface="Georgia" pitchFamily="18" charset="0"/>
              </a:rPr>
              <a:t>Formålet med projektet</a:t>
            </a:r>
            <a:endParaRPr lang="da-DK">
              <a:latin typeface="Georgia" pitchFamily="18" charset="0"/>
            </a:endParaRPr>
          </a:p>
        </p:txBody>
      </p:sp>
      <p:sp>
        <p:nvSpPr>
          <p:cNvPr id="3079" name="Pladsholder til diasnummer 5"/>
          <p:cNvSpPr>
            <a:spLocks noGrp="1"/>
          </p:cNvSpPr>
          <p:nvPr>
            <p:ph type="sldNum" sz="quarter" idx="12"/>
          </p:nvPr>
        </p:nvSpPr>
        <p:spPr>
          <a:noFill/>
        </p:spPr>
        <p:txBody>
          <a:bodyPr/>
          <a:lstStyle/>
          <a:p>
            <a:fld id="{5AB67D6A-46A9-498B-9686-056EFFC0D2AE}" type="slidenum">
              <a:rPr lang="en-GB" smtClean="0"/>
              <a:pPr/>
              <a:t>2</a:t>
            </a:fld>
            <a:endParaRPr lang="en-GB"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0" y="11113"/>
          <a:ext cx="9144000" cy="6846887"/>
        </p:xfrm>
        <a:graphic>
          <a:graphicData uri="http://schemas.openxmlformats.org/presentationml/2006/ole">
            <p:oleObj spid="_x0000_s34818" name="Image" r:id="rId3" imgW="16279365" imgH="12190476" progId="">
              <p:embed/>
            </p:oleObj>
          </a:graphicData>
        </a:graphic>
      </p:graphicFrame>
      <p:sp>
        <p:nvSpPr>
          <p:cNvPr id="34819" name="Text Box 4"/>
          <p:cNvSpPr txBox="1">
            <a:spLocks noChangeArrowheads="1"/>
          </p:cNvSpPr>
          <p:nvPr/>
        </p:nvSpPr>
        <p:spPr bwMode="auto">
          <a:xfrm>
            <a:off x="685800" y="2057400"/>
            <a:ext cx="7696200" cy="2222500"/>
          </a:xfrm>
          <a:prstGeom prst="rect">
            <a:avLst/>
          </a:prstGeom>
          <a:noFill/>
          <a:ln w="9525">
            <a:noFill/>
            <a:miter lim="800000"/>
            <a:headEnd/>
            <a:tailEnd/>
          </a:ln>
        </p:spPr>
        <p:txBody>
          <a:bodyPr>
            <a:spAutoFit/>
          </a:bodyPr>
          <a:lstStyle/>
          <a:p>
            <a:pPr eaLnBrk="0" hangingPunct="0">
              <a:buFont typeface="Arial" charset="0"/>
              <a:buChar char="•"/>
            </a:pPr>
            <a:endParaRPr lang="da-DK">
              <a:latin typeface="Georgia" pitchFamily="18" charset="0"/>
            </a:endParaRPr>
          </a:p>
          <a:p>
            <a:pPr eaLnBrk="0" hangingPunct="0">
              <a:buFont typeface="Arial" charset="0"/>
              <a:buChar char="•"/>
            </a:pPr>
            <a:r>
              <a:rPr lang="da-DK">
                <a:latin typeface="Georgia" pitchFamily="18" charset="0"/>
              </a:rPr>
              <a:t> Modsætningsforhold og sammenfald  findes mellem de unges forestillinger og forventninger til uddannelse (og job) – og uddannelsen, som den er i dag (og job)</a:t>
            </a:r>
          </a:p>
          <a:p>
            <a:pPr eaLnBrk="0" hangingPunct="0">
              <a:buFont typeface="Arial" charset="0"/>
              <a:buChar char="•"/>
            </a:pPr>
            <a:endParaRPr lang="da-DK" sz="2000">
              <a:latin typeface="Georgia" pitchFamily="18" charset="0"/>
            </a:endParaRPr>
          </a:p>
          <a:p>
            <a:pPr eaLnBrk="0" hangingPunct="0">
              <a:buFont typeface="Arial" charset="0"/>
              <a:buChar char="•"/>
            </a:pPr>
            <a:r>
              <a:rPr lang="da-DK">
                <a:latin typeface="Georgia" pitchFamily="18" charset="0"/>
              </a:rPr>
              <a:t> Hvilke paradokser og dilemmaer kaster det lys over?</a:t>
            </a:r>
          </a:p>
        </p:txBody>
      </p:sp>
      <p:sp>
        <p:nvSpPr>
          <p:cNvPr id="34820" name="Line 5"/>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4821" name="Text Box 6"/>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Dagens agenda</a:t>
            </a:r>
            <a:endParaRPr lang="da-DK">
              <a:latin typeface="Georgia" pitchFamily="18" charset="0"/>
            </a:endParaRPr>
          </a:p>
        </p:txBody>
      </p:sp>
      <p:sp>
        <p:nvSpPr>
          <p:cNvPr id="34822"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D3258C1-B830-45AD-BE4C-F8AC12B9C089}" type="slidenum">
              <a:rPr lang="en-GB" sz="1400"/>
              <a:pPr algn="r"/>
              <a:t>3</a:t>
            </a:fld>
            <a:endParaRPr lang="en-GB"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3"/>
          <p:cNvGraphicFramePr>
            <a:graphicFrameLocks noChangeAspect="1"/>
          </p:cNvGraphicFramePr>
          <p:nvPr/>
        </p:nvGraphicFramePr>
        <p:xfrm>
          <a:off x="0" y="38100"/>
          <a:ext cx="9144000" cy="6846888"/>
        </p:xfrm>
        <a:graphic>
          <a:graphicData uri="http://schemas.openxmlformats.org/presentationml/2006/ole">
            <p:oleObj spid="_x0000_s20482" name="Image" r:id="rId3" imgW="16279365" imgH="12190476" progId="">
              <p:embed/>
            </p:oleObj>
          </a:graphicData>
        </a:graphic>
      </p:graphicFrame>
      <p:sp>
        <p:nvSpPr>
          <p:cNvPr id="20483" name="Text Box 4"/>
          <p:cNvSpPr txBox="1">
            <a:spLocks noChangeArrowheads="1"/>
          </p:cNvSpPr>
          <p:nvPr/>
        </p:nvSpPr>
        <p:spPr bwMode="auto">
          <a:xfrm>
            <a:off x="684213" y="2781300"/>
            <a:ext cx="3525837" cy="3505200"/>
          </a:xfrm>
          <a:prstGeom prst="rect">
            <a:avLst/>
          </a:prstGeom>
          <a:noFill/>
          <a:ln w="9525">
            <a:noFill/>
            <a:miter lim="800000"/>
            <a:headEnd/>
            <a:tailEnd/>
          </a:ln>
        </p:spPr>
        <p:txBody>
          <a:bodyPr>
            <a:spAutoFit/>
          </a:bodyPr>
          <a:lstStyle/>
          <a:p>
            <a:pPr eaLnBrk="0" hangingPunct="0"/>
            <a:r>
              <a:rPr lang="da-DK" sz="2000" b="1">
                <a:latin typeface="Georgia" pitchFamily="18" charset="0"/>
              </a:rPr>
              <a:t>Aktivt tilvalg</a:t>
            </a:r>
          </a:p>
          <a:p>
            <a:pPr eaLnBrk="0" hangingPunct="0">
              <a:buFont typeface="Arial" charset="0"/>
              <a:buChar char="•"/>
            </a:pPr>
            <a:r>
              <a:rPr lang="da-DK" sz="2000">
                <a:latin typeface="Georgia" pitchFamily="18" charset="0"/>
              </a:rPr>
              <a:t> har valgt HG pga. interesse</a:t>
            </a:r>
          </a:p>
          <a:p>
            <a:pPr eaLnBrk="0" hangingPunct="0">
              <a:buFont typeface="Arial" charset="0"/>
              <a:buChar char="•"/>
            </a:pPr>
            <a:endParaRPr lang="da-DK" sz="2000">
              <a:latin typeface="Georgia" pitchFamily="18" charset="0"/>
            </a:endParaRPr>
          </a:p>
          <a:p>
            <a:pPr eaLnBrk="0" hangingPunct="0">
              <a:buFont typeface="Arial" charset="0"/>
              <a:buChar char="•"/>
            </a:pPr>
            <a:r>
              <a:rPr lang="da-DK" sz="2000">
                <a:latin typeface="Georgia" pitchFamily="18" charset="0"/>
              </a:rPr>
              <a:t> ”</a:t>
            </a:r>
            <a:r>
              <a:rPr lang="da-DK" sz="2000" i="1">
                <a:latin typeface="Georgia" pitchFamily="18" charset="0"/>
              </a:rPr>
              <a:t>Jeg altid har været inspireret og interesseret i salg og marketing. Jeg har altid vist at jeg skulle gå efter noget med salg og noget med detail.”</a:t>
            </a:r>
            <a:r>
              <a:rPr lang="da-DK" sz="2000">
                <a:latin typeface="Georgia" pitchFamily="18" charset="0"/>
              </a:rPr>
              <a:t> </a:t>
            </a:r>
          </a:p>
          <a:p>
            <a:pPr eaLnBrk="0" hangingPunct="0">
              <a:buFont typeface="Arial" charset="0"/>
              <a:buNone/>
            </a:pPr>
            <a:r>
              <a:rPr lang="da-DK" sz="2000">
                <a:latin typeface="Georgia" pitchFamily="18" charset="0"/>
              </a:rPr>
              <a:t>(Mandlig HG-elev, 18 år)</a:t>
            </a:r>
          </a:p>
          <a:p>
            <a:pPr eaLnBrk="0" hangingPunct="0"/>
            <a:endParaRPr lang="da-DK">
              <a:latin typeface="Georgia" pitchFamily="18" charset="0"/>
            </a:endParaRPr>
          </a:p>
        </p:txBody>
      </p:sp>
      <p:sp>
        <p:nvSpPr>
          <p:cNvPr id="20484"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20485" name="Text Box 8"/>
          <p:cNvSpPr txBox="1">
            <a:spLocks noChangeArrowheads="1"/>
          </p:cNvSpPr>
          <p:nvPr/>
        </p:nvSpPr>
        <p:spPr bwMode="auto">
          <a:xfrm>
            <a:off x="685800" y="1295400"/>
            <a:ext cx="7696200" cy="523875"/>
          </a:xfrm>
          <a:prstGeom prst="rect">
            <a:avLst/>
          </a:prstGeom>
          <a:noFill/>
          <a:ln w="9525">
            <a:noFill/>
            <a:miter lim="800000"/>
            <a:headEnd/>
            <a:tailEnd/>
          </a:ln>
        </p:spPr>
        <p:txBody>
          <a:bodyPr>
            <a:spAutoFit/>
          </a:bodyPr>
          <a:lstStyle/>
          <a:p>
            <a:pPr eaLnBrk="0" hangingPunct="0"/>
            <a:r>
              <a:rPr lang="da-DK" sz="2800">
                <a:latin typeface="Georgia" pitchFamily="18" charset="0"/>
              </a:rPr>
              <a:t>Motivation for valg af detailhandelsuddannelse </a:t>
            </a:r>
            <a:endParaRPr lang="da-DK">
              <a:latin typeface="Georgia" pitchFamily="18" charset="0"/>
            </a:endParaRPr>
          </a:p>
        </p:txBody>
      </p:sp>
      <p:sp>
        <p:nvSpPr>
          <p:cNvPr id="20486" name="Pladsholder til diasnummer 5"/>
          <p:cNvSpPr>
            <a:spLocks noGrp="1"/>
          </p:cNvSpPr>
          <p:nvPr>
            <p:ph type="sldNum" sz="quarter" idx="12"/>
          </p:nvPr>
        </p:nvSpPr>
        <p:spPr>
          <a:noFill/>
        </p:spPr>
        <p:txBody>
          <a:bodyPr/>
          <a:lstStyle/>
          <a:p>
            <a:fld id="{351D4DFC-2EE1-467C-A334-6D4DB6E784D5}" type="slidenum">
              <a:rPr lang="en-GB" smtClean="0"/>
              <a:pPr/>
              <a:t>4</a:t>
            </a:fld>
            <a:endParaRPr lang="en-GB" smtClean="0"/>
          </a:p>
        </p:txBody>
      </p:sp>
      <p:sp>
        <p:nvSpPr>
          <p:cNvPr id="20488" name="Text Box 8"/>
          <p:cNvSpPr txBox="1">
            <a:spLocks noChangeArrowheads="1"/>
          </p:cNvSpPr>
          <p:nvPr/>
        </p:nvSpPr>
        <p:spPr bwMode="auto">
          <a:xfrm>
            <a:off x="900113" y="1989138"/>
            <a:ext cx="6913562" cy="519112"/>
          </a:xfrm>
          <a:prstGeom prst="rect">
            <a:avLst/>
          </a:prstGeom>
          <a:noFill/>
          <a:ln w="9525">
            <a:noFill/>
            <a:miter lim="800000"/>
            <a:headEnd/>
            <a:tailEnd/>
          </a:ln>
          <a:effectLst/>
        </p:spPr>
        <p:txBody>
          <a:bodyPr>
            <a:spAutoFit/>
          </a:bodyPr>
          <a:lstStyle/>
          <a:p>
            <a:pPr algn="ctr">
              <a:spcBef>
                <a:spcPct val="50000"/>
              </a:spcBef>
            </a:pPr>
            <a:r>
              <a:rPr lang="da-DK" sz="2800"/>
              <a:t>Modsætningsfuld elevsammensætning på HG</a:t>
            </a:r>
          </a:p>
        </p:txBody>
      </p:sp>
      <p:sp>
        <p:nvSpPr>
          <p:cNvPr id="20489" name="Text Box 4"/>
          <p:cNvSpPr txBox="1">
            <a:spLocks noChangeArrowheads="1"/>
          </p:cNvSpPr>
          <p:nvPr/>
        </p:nvSpPr>
        <p:spPr bwMode="auto">
          <a:xfrm>
            <a:off x="4932363" y="2781300"/>
            <a:ext cx="3525837" cy="3508375"/>
          </a:xfrm>
          <a:prstGeom prst="rect">
            <a:avLst/>
          </a:prstGeom>
          <a:noFill/>
          <a:ln w="9525">
            <a:noFill/>
            <a:miter lim="800000"/>
            <a:headEnd/>
            <a:tailEnd/>
          </a:ln>
        </p:spPr>
        <p:txBody>
          <a:bodyPr>
            <a:spAutoFit/>
          </a:bodyPr>
          <a:lstStyle/>
          <a:p>
            <a:pPr eaLnBrk="0" hangingPunct="0"/>
            <a:r>
              <a:rPr lang="da-DK" sz="2000" b="1">
                <a:latin typeface="Georgia" pitchFamily="18" charset="0"/>
              </a:rPr>
              <a:t>Aktivt fravalg</a:t>
            </a:r>
          </a:p>
          <a:p>
            <a:pPr eaLnBrk="0" hangingPunct="0">
              <a:buFont typeface="Arial" charset="0"/>
              <a:buChar char="•"/>
            </a:pPr>
            <a:r>
              <a:rPr lang="da-DK" sz="2000">
                <a:latin typeface="Georgia" pitchFamily="18" charset="0"/>
              </a:rPr>
              <a:t> har fravalgt de gymnasiale uddannelser</a:t>
            </a:r>
          </a:p>
          <a:p>
            <a:pPr eaLnBrk="0" hangingPunct="0">
              <a:buFont typeface="Arial" charset="0"/>
              <a:buChar char="•"/>
            </a:pPr>
            <a:endParaRPr lang="da-DK" sz="2000">
              <a:latin typeface="Georgia" pitchFamily="18" charset="0"/>
            </a:endParaRPr>
          </a:p>
          <a:p>
            <a:pPr eaLnBrk="0" hangingPunct="0">
              <a:buFont typeface="Arial" charset="0"/>
              <a:buChar char="•"/>
            </a:pPr>
            <a:r>
              <a:rPr lang="da-DK" sz="1800" i="1">
                <a:latin typeface="Georgia" pitchFamily="18" charset="0"/>
              </a:rPr>
              <a:t>”Jeg ville gerne have taget en HHX, men jeg var bange for at knække halsen på det. Jeg er ikke så bogligt anlagt. Så jeg valgte en HG. Det var det fornuftige valg.”</a:t>
            </a:r>
            <a:r>
              <a:rPr lang="da-DK" sz="1800">
                <a:latin typeface="Georgia" pitchFamily="18" charset="0"/>
              </a:rPr>
              <a:t> (Kvindelig butikselev, 20 år)</a:t>
            </a:r>
          </a:p>
          <a:p>
            <a:pPr eaLnBrk="0" hangingPunct="0"/>
            <a:endParaRPr lang="da-DK" sz="1800">
              <a:latin typeface="Georgia"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3"/>
          <p:cNvGraphicFramePr>
            <a:graphicFrameLocks noChangeAspect="1"/>
          </p:cNvGraphicFramePr>
          <p:nvPr/>
        </p:nvGraphicFramePr>
        <p:xfrm>
          <a:off x="0" y="11113"/>
          <a:ext cx="9144000" cy="6846887"/>
        </p:xfrm>
        <a:graphic>
          <a:graphicData uri="http://schemas.openxmlformats.org/presentationml/2006/ole">
            <p:oleObj spid="_x0000_s35842" name="Image" r:id="rId3" imgW="16279365" imgH="12190476" progId="">
              <p:embed/>
            </p:oleObj>
          </a:graphicData>
        </a:graphic>
      </p:graphicFrame>
      <p:sp>
        <p:nvSpPr>
          <p:cNvPr id="35844"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5845" name="Text Box 8"/>
          <p:cNvSpPr txBox="1">
            <a:spLocks noChangeArrowheads="1"/>
          </p:cNvSpPr>
          <p:nvPr/>
        </p:nvSpPr>
        <p:spPr bwMode="auto">
          <a:xfrm>
            <a:off x="685800" y="1295400"/>
            <a:ext cx="7696200" cy="523875"/>
          </a:xfrm>
          <a:prstGeom prst="rect">
            <a:avLst/>
          </a:prstGeom>
          <a:noFill/>
          <a:ln w="9525">
            <a:noFill/>
            <a:miter lim="800000"/>
            <a:headEnd/>
            <a:tailEnd/>
          </a:ln>
        </p:spPr>
        <p:txBody>
          <a:bodyPr>
            <a:spAutoFit/>
          </a:bodyPr>
          <a:lstStyle/>
          <a:p>
            <a:pPr eaLnBrk="0" hangingPunct="0"/>
            <a:r>
              <a:rPr lang="da-DK" sz="2800">
                <a:latin typeface="Georgia" pitchFamily="18" charset="0"/>
              </a:rPr>
              <a:t>Motivation for valg af detailhandelsuddannelse </a:t>
            </a:r>
            <a:endParaRPr lang="da-DK">
              <a:latin typeface="Georgia" pitchFamily="18" charset="0"/>
            </a:endParaRPr>
          </a:p>
        </p:txBody>
      </p:sp>
      <p:sp>
        <p:nvSpPr>
          <p:cNvPr id="35846"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F7E9876-06DF-454F-9536-C91F9A30A1EF}" type="slidenum">
              <a:rPr lang="en-GB" sz="1400"/>
              <a:pPr algn="r"/>
              <a:t>5</a:t>
            </a:fld>
            <a:endParaRPr lang="en-GB" sz="1400"/>
          </a:p>
        </p:txBody>
      </p:sp>
      <p:sp>
        <p:nvSpPr>
          <p:cNvPr id="35849" name="Text Box 4"/>
          <p:cNvSpPr txBox="1">
            <a:spLocks noChangeArrowheads="1"/>
          </p:cNvSpPr>
          <p:nvPr/>
        </p:nvSpPr>
        <p:spPr bwMode="auto">
          <a:xfrm>
            <a:off x="755650" y="2205038"/>
            <a:ext cx="7489825" cy="4054475"/>
          </a:xfrm>
          <a:prstGeom prst="rect">
            <a:avLst/>
          </a:prstGeom>
          <a:noFill/>
          <a:ln w="9525">
            <a:noFill/>
            <a:miter lim="800000"/>
            <a:headEnd/>
            <a:tailEnd/>
          </a:ln>
        </p:spPr>
        <p:txBody>
          <a:bodyPr>
            <a:spAutoFit/>
          </a:bodyPr>
          <a:lstStyle/>
          <a:p>
            <a:pPr eaLnBrk="0" hangingPunct="0"/>
            <a:r>
              <a:rPr lang="da-DK" sz="2000" b="1" dirty="0">
                <a:latin typeface="Georgia" pitchFamily="18" charset="0"/>
              </a:rPr>
              <a:t>Tilfældighed (elevplads - hovedforløbet)</a:t>
            </a:r>
          </a:p>
          <a:p>
            <a:pPr eaLnBrk="0" hangingPunct="0"/>
            <a:endParaRPr lang="da-DK" sz="2000" b="1" dirty="0">
              <a:latin typeface="Georgia" pitchFamily="18" charset="0"/>
            </a:endParaRPr>
          </a:p>
          <a:p>
            <a:pPr eaLnBrk="0" hangingPunct="0">
              <a:buFontTx/>
              <a:buChar char="•"/>
            </a:pPr>
            <a:r>
              <a:rPr lang="da-DK" sz="2000" dirty="0">
                <a:latin typeface="Georgia" pitchFamily="18" charset="0"/>
              </a:rPr>
              <a:t> har gymnasial uddannelse (HTX, HHX, </a:t>
            </a:r>
            <a:r>
              <a:rPr lang="da-DK" sz="2000" dirty="0" smtClean="0">
                <a:latin typeface="Georgia" pitchFamily="18" charset="0"/>
              </a:rPr>
              <a:t>STX, HF)</a:t>
            </a:r>
            <a:endParaRPr lang="da-DK" sz="2000" dirty="0">
              <a:latin typeface="Georgia" pitchFamily="18" charset="0"/>
            </a:endParaRPr>
          </a:p>
          <a:p>
            <a:pPr eaLnBrk="0" hangingPunct="0">
              <a:buFont typeface="Arial" charset="0"/>
              <a:buChar char="•"/>
            </a:pPr>
            <a:endParaRPr lang="da-DK" sz="2000" dirty="0">
              <a:latin typeface="Georgia" pitchFamily="18" charset="0"/>
            </a:endParaRPr>
          </a:p>
          <a:p>
            <a:pPr eaLnBrk="0" hangingPunct="0">
              <a:buFont typeface="Arial" charset="0"/>
              <a:buChar char="•"/>
            </a:pPr>
            <a:r>
              <a:rPr lang="da-DK" sz="2000" dirty="0">
                <a:latin typeface="Georgia" pitchFamily="18" charset="0"/>
              </a:rPr>
              <a:t>bliver rekrutteret som elev f.eks. via fritidsjob</a:t>
            </a:r>
          </a:p>
          <a:p>
            <a:pPr eaLnBrk="0" hangingPunct="0">
              <a:buFont typeface="Arial" charset="0"/>
              <a:buChar char="•"/>
            </a:pPr>
            <a:endParaRPr lang="da-DK" sz="2000" dirty="0">
              <a:latin typeface="Georgia" pitchFamily="18" charset="0"/>
            </a:endParaRPr>
          </a:p>
          <a:p>
            <a:pPr eaLnBrk="0" hangingPunct="0">
              <a:buFont typeface="Arial" charset="0"/>
              <a:buChar char="•"/>
            </a:pPr>
            <a:r>
              <a:rPr lang="da-DK" sz="2000" dirty="0">
                <a:latin typeface="Georgia" pitchFamily="18" charset="0"/>
              </a:rPr>
              <a:t> </a:t>
            </a:r>
            <a:r>
              <a:rPr lang="da-DK" sz="2000" i="1" dirty="0">
                <a:latin typeface="Georgia" pitchFamily="18" charset="0"/>
              </a:rPr>
              <a:t>”Jeg startede som skolepige </a:t>
            </a:r>
            <a:r>
              <a:rPr lang="da-DK" sz="2000" dirty="0">
                <a:latin typeface="Georgia" pitchFamily="18" charset="0"/>
              </a:rPr>
              <a:t>[efter STX]. </a:t>
            </a:r>
            <a:r>
              <a:rPr lang="da-DK" sz="2000" i="1" dirty="0">
                <a:latin typeface="Georgia" pitchFamily="18" charset="0"/>
              </a:rPr>
              <a:t>Den gamle chef spurgte om jeg ville være elev og jeg fandt ud af, at det var lige det jeg ville. Jeg havde ellers forestillet mig, at jeg skulle være skolelærer, men jeg ville gerne være helt sikker, så jeg ledte efter vikarjobs, men der var ikke nogen og så endte jeg her. Og så var det bare det helt rigtige!”</a:t>
            </a:r>
            <a:r>
              <a:rPr lang="da-DK" sz="2000" dirty="0">
                <a:latin typeface="Georgia" pitchFamily="18" charset="0"/>
              </a:rPr>
              <a:t> (Kvindelig butikselev, 20 år)</a:t>
            </a:r>
          </a:p>
          <a:p>
            <a:pPr eaLnBrk="0" hangingPunct="0"/>
            <a:endParaRPr lang="da-DK" sz="2000" dirty="0">
              <a:latin typeface="Georgia"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0" y="6350"/>
          <a:ext cx="9144000" cy="6846888"/>
        </p:xfrm>
        <a:graphic>
          <a:graphicData uri="http://schemas.openxmlformats.org/presentationml/2006/ole">
            <p:oleObj spid="_x0000_s23554" name="Image" r:id="rId3" imgW="16279365" imgH="12190476" progId="">
              <p:embed/>
            </p:oleObj>
          </a:graphicData>
        </a:graphic>
      </p:graphicFrame>
      <p:sp>
        <p:nvSpPr>
          <p:cNvPr id="23555" name="Text Box 4"/>
          <p:cNvSpPr txBox="1">
            <a:spLocks noChangeArrowheads="1"/>
          </p:cNvSpPr>
          <p:nvPr/>
        </p:nvSpPr>
        <p:spPr bwMode="auto">
          <a:xfrm>
            <a:off x="685800" y="2060575"/>
            <a:ext cx="7989888" cy="4205288"/>
          </a:xfrm>
          <a:prstGeom prst="rect">
            <a:avLst/>
          </a:prstGeom>
          <a:noFill/>
          <a:ln w="9525">
            <a:noFill/>
            <a:miter lim="800000"/>
            <a:headEnd/>
            <a:tailEnd/>
          </a:ln>
        </p:spPr>
        <p:txBody>
          <a:bodyPr>
            <a:spAutoFit/>
          </a:bodyPr>
          <a:lstStyle/>
          <a:p>
            <a:pPr eaLnBrk="0" hangingPunct="0">
              <a:buFont typeface="Arial" charset="0"/>
              <a:buChar char="•"/>
            </a:pPr>
            <a:r>
              <a:rPr lang="da-DK">
                <a:latin typeface="Georgia" pitchFamily="18" charset="0"/>
              </a:rPr>
              <a:t> </a:t>
            </a:r>
            <a:r>
              <a:rPr lang="da-DK" sz="2000">
                <a:latin typeface="Georgia" pitchFamily="18" charset="0"/>
              </a:rPr>
              <a:t>Elevernes forventning inden start på HG:</a:t>
            </a:r>
          </a:p>
          <a:p>
            <a:pPr lvl="1" eaLnBrk="0" hangingPunct="0">
              <a:buFont typeface="Arial" charset="0"/>
              <a:buChar char="•"/>
            </a:pPr>
            <a:r>
              <a:rPr lang="da-DK">
                <a:latin typeface="Georgia" pitchFamily="18" charset="0"/>
              </a:rPr>
              <a:t> </a:t>
            </a:r>
            <a:r>
              <a:rPr lang="da-DK" sz="2000">
                <a:latin typeface="Georgia" pitchFamily="18" charset="0"/>
              </a:rPr>
              <a:t>At lære noget (!)</a:t>
            </a:r>
          </a:p>
          <a:p>
            <a:pPr lvl="1" eaLnBrk="0" hangingPunct="0">
              <a:buFont typeface="Arial" charset="0"/>
              <a:buChar char="•"/>
            </a:pPr>
            <a:r>
              <a:rPr lang="da-DK" sz="2000">
                <a:latin typeface="Georgia" pitchFamily="18" charset="0"/>
              </a:rPr>
              <a:t> ”Anderledes” skolegang </a:t>
            </a:r>
          </a:p>
          <a:p>
            <a:pPr marL="1600200" lvl="3" indent="-228600" eaLnBrk="0" hangingPunct="0">
              <a:buFont typeface="Arial" charset="0"/>
              <a:buChar char="•"/>
            </a:pPr>
            <a:r>
              <a:rPr lang="da-DK" sz="1800">
                <a:latin typeface="Georgia" pitchFamily="18" charset="0"/>
              </a:rPr>
              <a:t>Nye fag</a:t>
            </a:r>
          </a:p>
          <a:p>
            <a:pPr marL="1600200" lvl="3" indent="-228600" eaLnBrk="0" hangingPunct="0">
              <a:buFont typeface="Arial" charset="0"/>
              <a:buChar char="•"/>
            </a:pPr>
            <a:r>
              <a:rPr lang="da-DK" sz="1800">
                <a:latin typeface="Georgia" pitchFamily="18" charset="0"/>
              </a:rPr>
              <a:t>Mere praksis</a:t>
            </a:r>
          </a:p>
          <a:p>
            <a:pPr marL="1600200" lvl="3" indent="-228600" eaLnBrk="0" hangingPunct="0">
              <a:buFont typeface="Arial" charset="0"/>
              <a:buChar char="•"/>
            </a:pPr>
            <a:r>
              <a:rPr lang="da-DK" sz="1800">
                <a:latin typeface="Georgia" pitchFamily="18" charset="0"/>
              </a:rPr>
              <a:t>Afveksling</a:t>
            </a:r>
          </a:p>
          <a:p>
            <a:pPr eaLnBrk="0" hangingPunct="0">
              <a:buFont typeface="Arial" charset="0"/>
              <a:buChar char="•"/>
            </a:pPr>
            <a:endParaRPr lang="da-DK">
              <a:latin typeface="Georgia" pitchFamily="18" charset="0"/>
            </a:endParaRPr>
          </a:p>
          <a:p>
            <a:pPr eaLnBrk="0" hangingPunct="0">
              <a:buFont typeface="Arial" charset="0"/>
              <a:buChar char="•"/>
            </a:pPr>
            <a:r>
              <a:rPr lang="da-DK">
                <a:latin typeface="Georgia" pitchFamily="18" charset="0"/>
              </a:rPr>
              <a:t> </a:t>
            </a:r>
            <a:r>
              <a:rPr lang="da-DK" sz="2000">
                <a:latin typeface="Georgia" pitchFamily="18" charset="0"/>
              </a:rPr>
              <a:t>På HG:</a:t>
            </a:r>
            <a:r>
              <a:rPr lang="da-DK">
                <a:latin typeface="Georgia" pitchFamily="18" charset="0"/>
              </a:rPr>
              <a:t> </a:t>
            </a:r>
          </a:p>
          <a:p>
            <a:pPr lvl="1" eaLnBrk="0" hangingPunct="0">
              <a:buFont typeface="Arial" charset="0"/>
              <a:buChar char="•"/>
            </a:pPr>
            <a:r>
              <a:rPr lang="da-DK" sz="2000">
                <a:latin typeface="Georgia" pitchFamily="18" charset="0"/>
              </a:rPr>
              <a:t>Eleverne er generelt tilfredse med at gå på HG</a:t>
            </a:r>
          </a:p>
          <a:p>
            <a:pPr marL="1143000" lvl="2" indent="-228600" eaLnBrk="0" hangingPunct="0">
              <a:buFont typeface="Arial" charset="0"/>
              <a:buChar char="•"/>
            </a:pPr>
            <a:r>
              <a:rPr lang="da-DK" sz="1800">
                <a:latin typeface="Georgia" pitchFamily="18" charset="0"/>
              </a:rPr>
              <a:t>Succesoplevelse, hvis dårlig oplevelse i folkeskolen</a:t>
            </a:r>
          </a:p>
          <a:p>
            <a:pPr marL="1143000" lvl="2" indent="-228600" eaLnBrk="0" hangingPunct="0">
              <a:buFont typeface="Arial" charset="0"/>
              <a:buChar char="•"/>
            </a:pPr>
            <a:r>
              <a:rPr lang="da-DK" sz="1800">
                <a:latin typeface="Georgia" pitchFamily="18" charset="0"/>
              </a:rPr>
              <a:t>Læring afhænger dog meget af lærerne</a:t>
            </a:r>
          </a:p>
          <a:p>
            <a:pPr eaLnBrk="0" hangingPunct="0">
              <a:buFont typeface="Arial" charset="0"/>
              <a:buChar char="•"/>
            </a:pPr>
            <a:endParaRPr lang="da-DK" sz="2000">
              <a:latin typeface="Georgia" pitchFamily="18" charset="0"/>
            </a:endParaRPr>
          </a:p>
          <a:p>
            <a:pPr eaLnBrk="0" hangingPunct="0">
              <a:buFont typeface="Arial" charset="0"/>
              <a:buChar char="•"/>
            </a:pPr>
            <a:endParaRPr lang="da-DK">
              <a:latin typeface="Georgia" pitchFamily="18" charset="0"/>
            </a:endParaRPr>
          </a:p>
        </p:txBody>
      </p:sp>
      <p:sp>
        <p:nvSpPr>
          <p:cNvPr id="23556"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23557"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Forventninger til uddannelsen – HG, 1</a:t>
            </a:r>
            <a:endParaRPr lang="da-DK">
              <a:latin typeface="Georgia" pitchFamily="18" charset="0"/>
            </a:endParaRPr>
          </a:p>
        </p:txBody>
      </p:sp>
      <p:sp>
        <p:nvSpPr>
          <p:cNvPr id="23558" name="Pladsholder til diasnummer 5"/>
          <p:cNvSpPr>
            <a:spLocks noGrp="1"/>
          </p:cNvSpPr>
          <p:nvPr>
            <p:ph type="sldNum" sz="quarter" idx="12"/>
          </p:nvPr>
        </p:nvSpPr>
        <p:spPr>
          <a:noFill/>
        </p:spPr>
        <p:txBody>
          <a:bodyPr/>
          <a:lstStyle/>
          <a:p>
            <a:fld id="{176CE802-7294-4FB7-A63F-23859C3E08C4}" type="slidenum">
              <a:rPr lang="en-GB" smtClean="0"/>
              <a:pPr/>
              <a:t>6</a:t>
            </a:fld>
            <a:endParaRPr lang="en-GB"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6350"/>
          <a:ext cx="9144000" cy="6846888"/>
        </p:xfrm>
        <a:graphic>
          <a:graphicData uri="http://schemas.openxmlformats.org/presentationml/2006/ole">
            <p:oleObj spid="_x0000_s38914" name="Image" r:id="rId3" imgW="16279365" imgH="12190476" progId="">
              <p:embed/>
            </p:oleObj>
          </a:graphicData>
        </a:graphic>
      </p:graphicFrame>
      <p:sp>
        <p:nvSpPr>
          <p:cNvPr id="38915" name="Text Box 4"/>
          <p:cNvSpPr txBox="1">
            <a:spLocks noChangeArrowheads="1"/>
          </p:cNvSpPr>
          <p:nvPr/>
        </p:nvSpPr>
        <p:spPr bwMode="auto">
          <a:xfrm>
            <a:off x="685800" y="2060575"/>
            <a:ext cx="7989888" cy="4401205"/>
          </a:xfrm>
          <a:prstGeom prst="rect">
            <a:avLst/>
          </a:prstGeom>
          <a:noFill/>
          <a:ln w="9525">
            <a:noFill/>
            <a:miter lim="800000"/>
            <a:headEnd/>
            <a:tailEnd/>
          </a:ln>
        </p:spPr>
        <p:txBody>
          <a:bodyPr>
            <a:spAutoFit/>
          </a:bodyPr>
          <a:lstStyle/>
          <a:p>
            <a:pPr eaLnBrk="0" hangingPunct="0">
              <a:buFont typeface="Arial" charset="0"/>
              <a:buNone/>
            </a:pPr>
            <a:r>
              <a:rPr lang="da-DK" sz="3200" b="1" dirty="0">
                <a:latin typeface="Georgia" pitchFamily="18" charset="0"/>
              </a:rPr>
              <a:t>MEN…. </a:t>
            </a:r>
          </a:p>
          <a:p>
            <a:pPr eaLnBrk="0" hangingPunct="0">
              <a:buFont typeface="Arial" charset="0"/>
              <a:buNone/>
            </a:pPr>
            <a:endParaRPr lang="da-DK" sz="2000" dirty="0">
              <a:latin typeface="Georgia" pitchFamily="18" charset="0"/>
            </a:endParaRPr>
          </a:p>
          <a:p>
            <a:pPr eaLnBrk="0" hangingPunct="0">
              <a:buFont typeface="Arial" charset="0"/>
              <a:buChar char="•"/>
            </a:pPr>
            <a:r>
              <a:rPr lang="da-DK" sz="2000" dirty="0">
                <a:latin typeface="Georgia" pitchFamily="18" charset="0"/>
              </a:rPr>
              <a:t> </a:t>
            </a:r>
            <a:r>
              <a:rPr lang="da-DK" sz="2000" dirty="0" smtClean="0">
                <a:latin typeface="Georgia" pitchFamily="18" charset="0"/>
              </a:rPr>
              <a:t>…de </a:t>
            </a:r>
            <a:r>
              <a:rPr lang="da-DK" sz="2000" dirty="0">
                <a:latin typeface="Georgia" pitchFamily="18" charset="0"/>
              </a:rPr>
              <a:t>brokker sig også:</a:t>
            </a:r>
          </a:p>
          <a:p>
            <a:pPr lvl="1" eaLnBrk="0" hangingPunct="0">
              <a:buFont typeface="Arial" charset="0"/>
              <a:buChar char="•"/>
            </a:pPr>
            <a:r>
              <a:rPr lang="da-DK" sz="2000" dirty="0">
                <a:latin typeface="Georgia" pitchFamily="18" charset="0"/>
              </a:rPr>
              <a:t> lavt, fagligt niveau (social positionering ift. gymnasiale uddannelser)</a:t>
            </a:r>
          </a:p>
          <a:p>
            <a:pPr lvl="1" eaLnBrk="0" hangingPunct="0">
              <a:buFont typeface="Arial" charset="0"/>
              <a:buChar char="•"/>
            </a:pPr>
            <a:r>
              <a:rPr lang="da-DK" sz="2000" dirty="0">
                <a:latin typeface="Georgia" pitchFamily="18" charset="0"/>
              </a:rPr>
              <a:t> mange af medeleverne er der ”kun for at få SU”</a:t>
            </a:r>
          </a:p>
          <a:p>
            <a:pPr lvl="1" eaLnBrk="0" hangingPunct="0">
              <a:buFont typeface="Arial" charset="0"/>
              <a:buChar char="•"/>
            </a:pPr>
            <a:r>
              <a:rPr lang="da-DK" sz="2000" dirty="0">
                <a:latin typeface="Georgia" pitchFamily="18" charset="0"/>
              </a:rPr>
              <a:t> ingen lektier</a:t>
            </a:r>
          </a:p>
          <a:p>
            <a:pPr lvl="1" eaLnBrk="0" hangingPunct="0">
              <a:buFont typeface="Arial" charset="0"/>
              <a:buChar char="•"/>
            </a:pPr>
            <a:r>
              <a:rPr lang="da-DK" sz="2000" dirty="0">
                <a:latin typeface="Georgia" pitchFamily="18" charset="0"/>
              </a:rPr>
              <a:t> lavt timetal (ofte 4 timer om dagen)</a:t>
            </a:r>
          </a:p>
          <a:p>
            <a:pPr lvl="1" eaLnBrk="0" hangingPunct="0">
              <a:buFont typeface="Arial" charset="0"/>
              <a:buChar char="•"/>
            </a:pPr>
            <a:r>
              <a:rPr lang="da-DK" sz="2000" dirty="0">
                <a:latin typeface="Georgia" pitchFamily="18" charset="0"/>
              </a:rPr>
              <a:t> lærerfravær</a:t>
            </a:r>
          </a:p>
          <a:p>
            <a:pPr lvl="1" eaLnBrk="0" hangingPunct="0">
              <a:buFont typeface="Arial" charset="0"/>
              <a:buChar char="•"/>
            </a:pPr>
            <a:endParaRPr lang="da-DK" sz="2000" dirty="0">
              <a:latin typeface="Georgia" pitchFamily="18" charset="0"/>
            </a:endParaRPr>
          </a:p>
          <a:p>
            <a:pPr lvl="1" eaLnBrk="0" hangingPunct="0">
              <a:buFont typeface="Arial" charset="0"/>
              <a:buChar char="•"/>
            </a:pPr>
            <a:endParaRPr lang="da-DK" dirty="0">
              <a:latin typeface="Georgia" pitchFamily="18" charset="0"/>
            </a:endParaRPr>
          </a:p>
          <a:p>
            <a:pPr eaLnBrk="0" hangingPunct="0"/>
            <a:endParaRPr lang="da-DK" sz="2000" dirty="0">
              <a:latin typeface="Georgia" pitchFamily="18" charset="0"/>
            </a:endParaRPr>
          </a:p>
          <a:p>
            <a:pPr eaLnBrk="0" hangingPunct="0"/>
            <a:endParaRPr lang="da-DK" dirty="0">
              <a:latin typeface="Georgia" pitchFamily="18" charset="0"/>
            </a:endParaRPr>
          </a:p>
        </p:txBody>
      </p:sp>
      <p:sp>
        <p:nvSpPr>
          <p:cNvPr id="38916"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38917"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Forventninger til uddannelsen – HG, 2 </a:t>
            </a:r>
            <a:endParaRPr lang="da-DK">
              <a:latin typeface="Georgia" pitchFamily="18" charset="0"/>
            </a:endParaRPr>
          </a:p>
        </p:txBody>
      </p:sp>
      <p:sp>
        <p:nvSpPr>
          <p:cNvPr id="38918" name="Pladsholder til diasnummer 5"/>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C5D709BF-02CA-4C67-913E-6D137C8CB580}" type="slidenum">
              <a:rPr lang="en-GB" sz="1400"/>
              <a:pPr algn="r"/>
              <a:t>7</a:t>
            </a:fld>
            <a:endParaRPr lang="en-GB"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0" y="6350"/>
          <a:ext cx="9144000" cy="6846888"/>
        </p:xfrm>
        <a:graphic>
          <a:graphicData uri="http://schemas.openxmlformats.org/presentationml/2006/ole">
            <p:oleObj spid="_x0000_s24578" name="Image" r:id="rId3" imgW="16279365" imgH="12190476" progId="">
              <p:embed/>
            </p:oleObj>
          </a:graphicData>
        </a:graphic>
      </p:graphicFrame>
      <p:sp>
        <p:nvSpPr>
          <p:cNvPr id="24579" name="Text Box 4"/>
          <p:cNvSpPr txBox="1">
            <a:spLocks noChangeArrowheads="1"/>
          </p:cNvSpPr>
          <p:nvPr/>
        </p:nvSpPr>
        <p:spPr bwMode="auto">
          <a:xfrm>
            <a:off x="685800" y="2060575"/>
            <a:ext cx="7989888" cy="4247317"/>
          </a:xfrm>
          <a:prstGeom prst="rect">
            <a:avLst/>
          </a:prstGeom>
          <a:noFill/>
          <a:ln w="9525">
            <a:noFill/>
            <a:miter lim="800000"/>
            <a:headEnd/>
            <a:tailEnd/>
          </a:ln>
        </p:spPr>
        <p:txBody>
          <a:bodyPr>
            <a:spAutoFit/>
          </a:bodyPr>
          <a:lstStyle/>
          <a:p>
            <a:pPr eaLnBrk="0" hangingPunct="0">
              <a:buFont typeface="Arial" charset="0"/>
              <a:buChar char="•"/>
            </a:pPr>
            <a:r>
              <a:rPr lang="da-DK" dirty="0">
                <a:latin typeface="Georgia" pitchFamily="18" charset="0"/>
              </a:rPr>
              <a:t> </a:t>
            </a:r>
            <a:r>
              <a:rPr lang="da-DK" sz="2000" dirty="0">
                <a:latin typeface="Georgia" pitchFamily="18" charset="0"/>
              </a:rPr>
              <a:t>HG er midlet til at opnå (her &amp; nu) målet – at komme ud i butik (elevplads)</a:t>
            </a:r>
          </a:p>
          <a:p>
            <a:pPr eaLnBrk="0" hangingPunct="0"/>
            <a:r>
              <a:rPr lang="da-DK" i="1" dirty="0">
                <a:latin typeface="Georgia" pitchFamily="18" charset="0"/>
              </a:rPr>
              <a:t>			</a:t>
            </a:r>
            <a:r>
              <a:rPr lang="da-DK" sz="1800" i="1" dirty="0">
                <a:latin typeface="Georgia" pitchFamily="18" charset="0"/>
              </a:rPr>
              <a:t>”Det vigtigste er at komme ud i lære. Jeg 				går her for at komme ud i lære.” </a:t>
            </a:r>
          </a:p>
          <a:p>
            <a:pPr eaLnBrk="0" hangingPunct="0"/>
            <a:r>
              <a:rPr lang="da-DK" sz="1800" i="1" dirty="0">
                <a:latin typeface="Georgia" pitchFamily="18" charset="0"/>
              </a:rPr>
              <a:t>			</a:t>
            </a:r>
            <a:r>
              <a:rPr lang="da-DK" sz="1800" dirty="0">
                <a:latin typeface="Georgia" pitchFamily="18" charset="0"/>
              </a:rPr>
              <a:t>(Mandlig HG-elev, 19 år)</a:t>
            </a:r>
          </a:p>
          <a:p>
            <a:pPr eaLnBrk="0" hangingPunct="0">
              <a:buFontTx/>
              <a:buChar char="•"/>
            </a:pPr>
            <a:endParaRPr lang="da-DK" sz="1800" dirty="0">
              <a:latin typeface="Georgia" pitchFamily="18" charset="0"/>
            </a:endParaRPr>
          </a:p>
          <a:p>
            <a:pPr eaLnBrk="0" hangingPunct="0">
              <a:buFontTx/>
              <a:buChar char="•"/>
            </a:pPr>
            <a:r>
              <a:rPr lang="da-DK" sz="2000" dirty="0">
                <a:latin typeface="Georgia" pitchFamily="18" charset="0"/>
              </a:rPr>
              <a:t> Her &amp; </a:t>
            </a:r>
            <a:r>
              <a:rPr lang="da-DK" sz="2000" dirty="0" err="1">
                <a:latin typeface="Georgia" pitchFamily="18" charset="0"/>
              </a:rPr>
              <a:t>nu-mål</a:t>
            </a:r>
            <a:r>
              <a:rPr lang="da-DK" sz="2000" dirty="0">
                <a:latin typeface="Georgia" pitchFamily="18" charset="0"/>
              </a:rPr>
              <a:t> fordi fremtiden mere end et par år væk er uoverskuelig</a:t>
            </a:r>
          </a:p>
          <a:p>
            <a:pPr eaLnBrk="0" hangingPunct="0"/>
            <a:r>
              <a:rPr lang="da-DK" sz="1800" i="1" dirty="0">
                <a:latin typeface="Georgia" pitchFamily="18" charset="0"/>
              </a:rPr>
              <a:t>	”Jeg tager det lidt som det kommer. Jeg ser ikke så lang tid frem 	ad gangen. Nu har jeg en læreplads og nu ved jeg at de næste to år, 	der skal jeg det og det. </a:t>
            </a:r>
            <a:r>
              <a:rPr lang="da-DK" sz="1800" i="1" dirty="0" smtClean="0">
                <a:latin typeface="Georgia" pitchFamily="18" charset="0"/>
              </a:rPr>
              <a:t>Så </a:t>
            </a:r>
            <a:r>
              <a:rPr lang="da-DK" sz="1800" i="1" dirty="0">
                <a:latin typeface="Georgia" pitchFamily="18" charset="0"/>
              </a:rPr>
              <a:t>finder jeg ud af i løbet af de to år, hvad </a:t>
            </a:r>
            <a:r>
              <a:rPr lang="da-DK" sz="1800" i="1" dirty="0" smtClean="0">
                <a:latin typeface="Georgia" pitchFamily="18" charset="0"/>
              </a:rPr>
              <a:t>	jeg </a:t>
            </a:r>
            <a:r>
              <a:rPr lang="da-DK" sz="1800" i="1" dirty="0">
                <a:latin typeface="Georgia" pitchFamily="18" charset="0"/>
              </a:rPr>
              <a:t>så skal. </a:t>
            </a:r>
            <a:r>
              <a:rPr lang="da-DK" sz="1800" i="1" dirty="0" smtClean="0">
                <a:latin typeface="Georgia" pitchFamily="18" charset="0"/>
              </a:rPr>
              <a:t>Sådan </a:t>
            </a:r>
            <a:r>
              <a:rPr lang="da-DK" sz="1800" i="1" dirty="0">
                <a:latin typeface="Georgia" pitchFamily="18" charset="0"/>
              </a:rPr>
              <a:t>vil jeg hellere tænke det. Jeg gider ikke </a:t>
            </a:r>
            <a:r>
              <a:rPr lang="da-DK" sz="1800" i="1" dirty="0" smtClean="0">
                <a:latin typeface="Georgia" pitchFamily="18" charset="0"/>
              </a:rPr>
              <a:t>	tænke </a:t>
            </a:r>
            <a:r>
              <a:rPr lang="da-DK" sz="1800" i="1" dirty="0">
                <a:latin typeface="Georgia" pitchFamily="18" charset="0"/>
              </a:rPr>
              <a:t>mange år </a:t>
            </a:r>
            <a:r>
              <a:rPr lang="da-DK" sz="1800" i="1" dirty="0" smtClean="0">
                <a:latin typeface="Georgia" pitchFamily="18" charset="0"/>
              </a:rPr>
              <a:t>frem </a:t>
            </a:r>
            <a:r>
              <a:rPr lang="da-DK" sz="1800" i="1" dirty="0">
                <a:latin typeface="Georgia" pitchFamily="18" charset="0"/>
              </a:rPr>
              <a:t>i tiden, fordi det kan man ikke. Der er </a:t>
            </a:r>
            <a:r>
              <a:rPr lang="da-DK" sz="1800" i="1" dirty="0" smtClean="0">
                <a:latin typeface="Georgia" pitchFamily="18" charset="0"/>
              </a:rPr>
              <a:t>	mange </a:t>
            </a:r>
            <a:r>
              <a:rPr lang="da-DK" sz="1800" i="1" dirty="0">
                <a:latin typeface="Georgia" pitchFamily="18" charset="0"/>
              </a:rPr>
              <a:t>ting, der spiller </a:t>
            </a:r>
            <a:r>
              <a:rPr lang="da-DK" sz="1800" i="1" dirty="0" smtClean="0">
                <a:latin typeface="Georgia" pitchFamily="18" charset="0"/>
              </a:rPr>
              <a:t>ind</a:t>
            </a:r>
            <a:r>
              <a:rPr lang="da-DK" sz="1800" i="1" dirty="0">
                <a:latin typeface="Georgia" pitchFamily="18" charset="0"/>
              </a:rPr>
              <a:t>.” </a:t>
            </a:r>
            <a:r>
              <a:rPr lang="da-DK" sz="1800" dirty="0">
                <a:latin typeface="Georgia" pitchFamily="18" charset="0"/>
              </a:rPr>
              <a:t>(Mandlig HG-elev, 20 år)</a:t>
            </a:r>
            <a:endParaRPr lang="da-DK" sz="1800" i="1" dirty="0">
              <a:latin typeface="Georgia" pitchFamily="18" charset="0"/>
            </a:endParaRPr>
          </a:p>
        </p:txBody>
      </p:sp>
      <p:sp>
        <p:nvSpPr>
          <p:cNvPr id="24580"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24581"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Middel vs.  (her &amp; nu-) mål</a:t>
            </a:r>
            <a:endParaRPr lang="da-DK">
              <a:latin typeface="Georgia" pitchFamily="18" charset="0"/>
            </a:endParaRPr>
          </a:p>
        </p:txBody>
      </p:sp>
      <p:sp>
        <p:nvSpPr>
          <p:cNvPr id="24582" name="Pladsholder til diasnummer 5"/>
          <p:cNvSpPr>
            <a:spLocks noGrp="1"/>
          </p:cNvSpPr>
          <p:nvPr>
            <p:ph type="sldNum" sz="quarter" idx="12"/>
          </p:nvPr>
        </p:nvSpPr>
        <p:spPr>
          <a:noFill/>
        </p:spPr>
        <p:txBody>
          <a:bodyPr/>
          <a:lstStyle/>
          <a:p>
            <a:fld id="{5B3B182F-C976-4ACF-B21A-5D15D2479286}" type="slidenum">
              <a:rPr lang="en-GB" smtClean="0"/>
              <a:pPr/>
              <a:t>8</a:t>
            </a:fld>
            <a:endParaRPr lang="en-GB"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0" y="6350"/>
          <a:ext cx="9144000" cy="6846888"/>
        </p:xfrm>
        <a:graphic>
          <a:graphicData uri="http://schemas.openxmlformats.org/presentationml/2006/ole">
            <p:oleObj spid="_x0000_s25602" name="Image" r:id="rId3" imgW="16279365" imgH="12190476" progId="">
              <p:embed/>
            </p:oleObj>
          </a:graphicData>
        </a:graphic>
      </p:graphicFrame>
      <p:sp>
        <p:nvSpPr>
          <p:cNvPr id="25603" name="Text Box 4"/>
          <p:cNvSpPr txBox="1">
            <a:spLocks noChangeArrowheads="1"/>
          </p:cNvSpPr>
          <p:nvPr/>
        </p:nvSpPr>
        <p:spPr bwMode="auto">
          <a:xfrm>
            <a:off x="685800" y="2060575"/>
            <a:ext cx="7989888" cy="3785652"/>
          </a:xfrm>
          <a:prstGeom prst="rect">
            <a:avLst/>
          </a:prstGeom>
          <a:noFill/>
          <a:ln w="9525">
            <a:noFill/>
            <a:miter lim="800000"/>
            <a:headEnd/>
            <a:tailEnd/>
          </a:ln>
        </p:spPr>
        <p:txBody>
          <a:bodyPr>
            <a:spAutoFit/>
          </a:bodyPr>
          <a:lstStyle/>
          <a:p>
            <a:pPr eaLnBrk="0" hangingPunct="0">
              <a:buFont typeface="Arial" charset="0"/>
              <a:buChar char="•"/>
            </a:pPr>
            <a:r>
              <a:rPr lang="da-DK" dirty="0">
                <a:latin typeface="Georgia" pitchFamily="18" charset="0"/>
              </a:rPr>
              <a:t> </a:t>
            </a:r>
            <a:r>
              <a:rPr lang="da-DK" dirty="0"/>
              <a:t>HG er </a:t>
            </a:r>
            <a:r>
              <a:rPr lang="da-DK" dirty="0" smtClean="0"/>
              <a:t>en </a:t>
            </a:r>
            <a:r>
              <a:rPr lang="da-DK" dirty="0"/>
              <a:t>stepping stone</a:t>
            </a:r>
            <a:endParaRPr lang="da-DK" dirty="0">
              <a:latin typeface="Georgia" pitchFamily="18" charset="0"/>
            </a:endParaRPr>
          </a:p>
          <a:p>
            <a:pPr eaLnBrk="0" hangingPunct="0">
              <a:buFont typeface="Arial" charset="0"/>
              <a:buNone/>
            </a:pPr>
            <a:r>
              <a:rPr lang="da-DK" dirty="0">
                <a:latin typeface="Georgia" pitchFamily="18" charset="0"/>
              </a:rPr>
              <a:t> </a:t>
            </a:r>
          </a:p>
          <a:p>
            <a:pPr eaLnBrk="0" hangingPunct="0">
              <a:buFont typeface="Arial" charset="0"/>
              <a:buChar char="•"/>
            </a:pPr>
            <a:r>
              <a:rPr lang="da-DK" dirty="0">
                <a:latin typeface="Georgia" pitchFamily="18" charset="0"/>
              </a:rPr>
              <a:t> Det er i elevpladsen de forventer for alvor at lære</a:t>
            </a:r>
          </a:p>
          <a:p>
            <a:pPr eaLnBrk="0" hangingPunct="0">
              <a:buFont typeface="Arial" charset="0"/>
              <a:buChar char="•"/>
            </a:pPr>
            <a:endParaRPr lang="da-DK" dirty="0">
              <a:latin typeface="Georgia" pitchFamily="18" charset="0"/>
            </a:endParaRPr>
          </a:p>
          <a:p>
            <a:pPr eaLnBrk="0" hangingPunct="0">
              <a:buFont typeface="Arial" charset="0"/>
              <a:buChar char="•"/>
            </a:pPr>
            <a:r>
              <a:rPr lang="da-DK" dirty="0">
                <a:latin typeface="Georgia" pitchFamily="18" charset="0"/>
              </a:rPr>
              <a:t> Stejl læringskurve – udvikling, ansvar, læring</a:t>
            </a:r>
          </a:p>
          <a:p>
            <a:pPr eaLnBrk="0" hangingPunct="0">
              <a:buFont typeface="Arial" charset="0"/>
              <a:buChar char="•"/>
            </a:pPr>
            <a:endParaRPr lang="da-DK" dirty="0">
              <a:latin typeface="Georgia" pitchFamily="18" charset="0"/>
            </a:endParaRPr>
          </a:p>
          <a:p>
            <a:pPr eaLnBrk="0" hangingPunct="0">
              <a:buFont typeface="Arial" charset="0"/>
              <a:buChar char="•"/>
            </a:pPr>
            <a:r>
              <a:rPr lang="da-DK" dirty="0">
                <a:latin typeface="Georgia" pitchFamily="18" charset="0"/>
              </a:rPr>
              <a:t> Stor tilfredshed med hovedforløbet og de skoleophold der er undervejs</a:t>
            </a:r>
          </a:p>
          <a:p>
            <a:pPr marL="1143000" lvl="2" indent="-228600" eaLnBrk="0" hangingPunct="0">
              <a:buFont typeface="Arial" charset="0"/>
              <a:buChar char="•"/>
            </a:pPr>
            <a:r>
              <a:rPr lang="da-DK" dirty="0">
                <a:latin typeface="Georgia" pitchFamily="18" charset="0"/>
              </a:rPr>
              <a:t> Specifik undervisning ift. specifik elevplads</a:t>
            </a:r>
          </a:p>
          <a:p>
            <a:pPr eaLnBrk="0" hangingPunct="0"/>
            <a:endParaRPr lang="da-DK" dirty="0">
              <a:latin typeface="Georgia" pitchFamily="18" charset="0"/>
            </a:endParaRPr>
          </a:p>
        </p:txBody>
      </p:sp>
      <p:sp>
        <p:nvSpPr>
          <p:cNvPr id="25604" name="Line 7"/>
          <p:cNvSpPr>
            <a:spLocks noChangeShapeType="1"/>
          </p:cNvSpPr>
          <p:nvPr/>
        </p:nvSpPr>
        <p:spPr bwMode="auto">
          <a:xfrm>
            <a:off x="806450" y="1905000"/>
            <a:ext cx="914400" cy="0"/>
          </a:xfrm>
          <a:prstGeom prst="line">
            <a:avLst/>
          </a:prstGeom>
          <a:noFill/>
          <a:ln w="9525">
            <a:solidFill>
              <a:schemeClr val="tx1"/>
            </a:solidFill>
            <a:round/>
            <a:headEnd/>
            <a:tailEnd/>
          </a:ln>
        </p:spPr>
        <p:txBody>
          <a:bodyPr wrap="none" anchor="ctr"/>
          <a:lstStyle/>
          <a:p>
            <a:endParaRPr lang="da-DK"/>
          </a:p>
        </p:txBody>
      </p:sp>
      <p:sp>
        <p:nvSpPr>
          <p:cNvPr id="25605" name="Text Box 8"/>
          <p:cNvSpPr txBox="1">
            <a:spLocks noChangeArrowheads="1"/>
          </p:cNvSpPr>
          <p:nvPr/>
        </p:nvSpPr>
        <p:spPr bwMode="auto">
          <a:xfrm>
            <a:off x="685800" y="1295400"/>
            <a:ext cx="7696200" cy="519113"/>
          </a:xfrm>
          <a:prstGeom prst="rect">
            <a:avLst/>
          </a:prstGeom>
          <a:noFill/>
          <a:ln w="9525">
            <a:noFill/>
            <a:miter lim="800000"/>
            <a:headEnd/>
            <a:tailEnd/>
          </a:ln>
        </p:spPr>
        <p:txBody>
          <a:bodyPr>
            <a:spAutoFit/>
          </a:bodyPr>
          <a:lstStyle/>
          <a:p>
            <a:pPr eaLnBrk="0" hangingPunct="0"/>
            <a:r>
              <a:rPr lang="da-DK" sz="2800">
                <a:latin typeface="Georgia" pitchFamily="18" charset="0"/>
              </a:rPr>
              <a:t>Forventninger og forestillinger ift. elevplads</a:t>
            </a:r>
            <a:endParaRPr lang="da-DK">
              <a:latin typeface="Georgia" pitchFamily="18" charset="0"/>
            </a:endParaRPr>
          </a:p>
        </p:txBody>
      </p:sp>
      <p:sp>
        <p:nvSpPr>
          <p:cNvPr id="25606" name="Pladsholder til diasnummer 5"/>
          <p:cNvSpPr>
            <a:spLocks noGrp="1"/>
          </p:cNvSpPr>
          <p:nvPr>
            <p:ph type="sldNum" sz="quarter" idx="12"/>
          </p:nvPr>
        </p:nvSpPr>
        <p:spPr>
          <a:noFill/>
        </p:spPr>
        <p:txBody>
          <a:bodyPr/>
          <a:lstStyle/>
          <a:p>
            <a:fld id="{BDC6FE8B-C08B-4DAC-B58A-069612AA2070}" type="slidenum">
              <a:rPr lang="en-GB" smtClean="0"/>
              <a:pPr/>
              <a:t>9</a:t>
            </a:fld>
            <a:endParaRPr lang="en-GB" smtClean="0"/>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TotalTime>
  <Words>915</Words>
  <Application>Microsoft Office PowerPoint</Application>
  <PresentationFormat>Skærmshow (4:3)</PresentationFormat>
  <Paragraphs>118</Paragraphs>
  <Slides>13</Slides>
  <Notes>1</Notes>
  <HiddenSlides>0</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13</vt:i4>
      </vt:variant>
    </vt:vector>
  </HeadingPairs>
  <TitlesOfParts>
    <vt:vector size="15" baseType="lpstr">
      <vt:lpstr>Default Design</vt:lpstr>
      <vt:lpstr>Image</vt:lpstr>
      <vt:lpstr>Dias nummer 1</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lpstr>Dias nummer 12</vt:lpstr>
      <vt:lpstr>Dias nummer 13</vt:lpstr>
    </vt:vector>
  </TitlesOfParts>
  <Company>1508 A/S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dc:creator>
  <cp:lastModifiedBy>laso</cp:lastModifiedBy>
  <cp:revision>55</cp:revision>
  <dcterms:created xsi:type="dcterms:W3CDTF">2007-08-29T08:13:42Z</dcterms:created>
  <dcterms:modified xsi:type="dcterms:W3CDTF">2011-04-05T11:35:42Z</dcterms:modified>
</cp:coreProperties>
</file>