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9907588" cy="6858000"/>
  <p:notesSz cx="6858000" cy="9144000"/>
  <p:defaultTextStyle>
    <a:defPPr>
      <a:defRPr lang="en-GB"/>
    </a:defPPr>
    <a:lvl1pPr algn="l" defTabSz="449263" rtl="0" fontAlgn="base">
      <a:lnSpc>
        <a:spcPct val="7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fontAlgn="base">
      <a:lnSpc>
        <a:spcPct val="7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fontAlgn="base">
      <a:lnSpc>
        <a:spcPct val="7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fontAlgn="base">
      <a:lnSpc>
        <a:spcPct val="7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fontAlgn="base">
      <a:lnSpc>
        <a:spcPct val="7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Img"/>
          </p:nvPr>
        </p:nvSpPr>
        <p:spPr bwMode="auto">
          <a:xfrm>
            <a:off x="0" y="-5172075"/>
            <a:ext cx="0" cy="1172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9" name="Rectangle 11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a-DK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763" y="4763"/>
            <a:ext cx="1587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102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72113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763" y="4763"/>
            <a:ext cx="1587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112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72113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763" y="4763"/>
            <a:ext cx="1587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133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72113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763" y="4763"/>
            <a:ext cx="1587" cy="15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143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72113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04062F-4B48-4314-BB70-7C7BF53418E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A71AF8-9588-48E5-852A-AFC4E76C045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046913" y="585788"/>
            <a:ext cx="2100262" cy="5503862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42950" y="585788"/>
            <a:ext cx="6151563" cy="5503862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AE2B0A-CA98-48CB-9F42-D25BDE4C0635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7E20A3-FBC3-4491-8E0A-15D5D1B437E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6DA3D3-1E00-4E6E-AF52-EC158AEBFB6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5913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21263" y="1981200"/>
            <a:ext cx="4125912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D579ADA-6DBF-4882-A730-B58250B05B66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638748-DB95-41ED-AD60-0C8D2EEC595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06EA8B9-4774-4C20-8190-03F290979364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4FADDD5-77A5-4EB5-96F3-313E938015D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EEEFDB-D578-43B0-8D55-45C38AE2FE3D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240EC4-A95C-49FE-8B21-5BCD46B045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585788"/>
            <a:ext cx="8404225" cy="1182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for at redigere titeltekstens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04225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for at redigere dispositionstekstens format</a:t>
            </a:r>
          </a:p>
          <a:p>
            <a:pPr lvl="1"/>
            <a:r>
              <a:rPr lang="en-GB" smtClean="0"/>
              <a:t>Andet dispositionsniveau</a:t>
            </a:r>
          </a:p>
          <a:p>
            <a:pPr lvl="2"/>
            <a:r>
              <a:rPr lang="en-GB" smtClean="0"/>
              <a:t>Tredje dispositionsniveau</a:t>
            </a:r>
          </a:p>
          <a:p>
            <a:pPr lvl="3"/>
            <a:r>
              <a:rPr lang="en-GB" smtClean="0"/>
              <a:t>Fjerde dispositionsniveau</a:t>
            </a:r>
          </a:p>
          <a:p>
            <a:pPr lvl="4"/>
            <a:r>
              <a:rPr lang="en-GB" smtClean="0"/>
              <a:t>Femte dispositionsniveau</a:t>
            </a:r>
          </a:p>
          <a:p>
            <a:pPr lvl="4"/>
            <a:r>
              <a:rPr lang="en-GB" smtClean="0"/>
              <a:t>Sjette dispositionsniveau</a:t>
            </a:r>
          </a:p>
          <a:p>
            <a:pPr lvl="4"/>
            <a:r>
              <a:rPr lang="en-GB" smtClean="0"/>
              <a:t>Syvende dispositionsniveau</a:t>
            </a:r>
          </a:p>
          <a:p>
            <a:pPr lvl="4"/>
            <a:r>
              <a:rPr lang="en-GB" smtClean="0"/>
              <a:t>Ottende dispositionsniveau</a:t>
            </a:r>
          </a:p>
          <a:p>
            <a:pPr lvl="4"/>
            <a:r>
              <a:rPr lang="en-GB" smtClean="0"/>
              <a:t>Niende dispositionsniveau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2950" y="6248400"/>
            <a:ext cx="2047875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84550" y="6248400"/>
            <a:ext cx="3121025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248400"/>
            <a:ext cx="2047875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fld id="{583DC658-C997-4CFB-8F2E-2A11B9E2EE9A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2pPr>
      <a:lvl3pPr marL="11430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3pPr>
      <a:lvl4pPr marL="16002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4pPr>
      <a:lvl5pPr marL="20574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5pPr>
      <a:lvl6pPr marL="25146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6pPr>
      <a:lvl7pPr marL="29718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7pPr>
      <a:lvl8pPr marL="34290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8pPr>
      <a:lvl9pPr marL="3886200" indent="-228600" algn="ctr" defTabSz="449263" rtl="0" fontAlgn="base">
        <a:lnSpc>
          <a:spcPct val="6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defTabSz="449263" rtl="0" fontAlgn="base">
        <a:lnSpc>
          <a:spcPct val="7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7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fontAlgn="base">
        <a:lnSpc>
          <a:spcPct val="7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fontAlgn="base">
        <a:lnSpc>
          <a:spcPct val="7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fontAlgn="base">
        <a:lnSpc>
          <a:spcPct val="7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lnSpc>
          <a:spcPct val="7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lnSpc>
          <a:spcPct val="7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lnSpc>
          <a:spcPct val="7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lnSpc>
          <a:spcPct val="7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742950" y="96838"/>
            <a:ext cx="8420100" cy="803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01613"/>
            <a:ext cx="8408988" cy="1189037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MÅL-KATEGORIER FOR LÆRING OG UDDANNELSE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0713" y="1771650"/>
            <a:ext cx="7253287" cy="4718050"/>
          </a:xfrm>
          <a:ln/>
        </p:spPr>
        <p:txBody>
          <a:bodyPr lIns="0" tIns="0" rIns="0" bIns="0"/>
          <a:lstStyle/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Viden, færdigheder og holdninger</a:t>
            </a:r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Dannelse / Almendannelse</a:t>
            </a:r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Kvalifikationer</a:t>
            </a:r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Kompetencer</a:t>
            </a:r>
          </a:p>
          <a:p>
            <a:pPr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  <a:p>
            <a:pPr>
              <a:lnSpc>
                <a:spcPct val="150000"/>
              </a:lnSpc>
              <a:spcBef>
                <a:spcPct val="0"/>
              </a:spcBef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742950" y="96838"/>
            <a:ext cx="8420100" cy="803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01613"/>
            <a:ext cx="8408988" cy="11890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KOMPETENCE-DEFINITION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038225"/>
            <a:ext cx="8408987" cy="5303838"/>
          </a:xfrm>
          <a:ln/>
        </p:spPr>
        <p:txBody>
          <a:bodyPr lIns="0" tIns="0" rIns="0" bIns="0"/>
          <a:lstStyle/>
          <a:p>
            <a:pPr>
              <a:lnSpc>
                <a:spcPct val="150000"/>
              </a:lnSpc>
              <a:spcBef>
                <a:spcPct val="0"/>
              </a:spcBef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sz="2400"/>
              <a:t>“Kompetencebegrebet henviser [...] til, at en person er</a:t>
            </a:r>
          </a:p>
          <a:p>
            <a:pPr>
              <a:lnSpc>
                <a:spcPct val="150000"/>
              </a:lnSpc>
              <a:spcBef>
                <a:spcPct val="0"/>
              </a:spcBef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sz="2400"/>
              <a:t>kvalificeret i en bredere betydning. Det drejer sig ikke kun om, at personen behersker et fagligt område, men også om, at personen kan anvende denne faglige viden – og mere end det: anvende den i forhold til de krav, der ligger i en situation, der måske oven i købet er usikker og uforudsigelig. Dermed indgår i kompetence også personens vurderinger og holdninger – og evne til at trække på en betydelig del af sine mere personlige forudsætninger.”</a:t>
            </a:r>
          </a:p>
          <a:p>
            <a:pPr>
              <a:lnSpc>
                <a:spcPct val="150000"/>
              </a:lnSpc>
              <a:spcBef>
                <a:spcPct val="0"/>
              </a:spcBef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sz="1600"/>
              <a:t>(Per Schultz Jørgensen 1999)‏</a:t>
            </a:r>
          </a:p>
          <a:p>
            <a:pPr>
              <a:lnSpc>
                <a:spcPct val="150000"/>
              </a:lnSpc>
              <a:spcBef>
                <a:spcPct val="0"/>
              </a:spcBef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endParaRPr lang="en-GB" sz="1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742950" y="96838"/>
            <a:ext cx="8420100" cy="803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-258763"/>
            <a:ext cx="8682038" cy="1347788"/>
          </a:xfrm>
          <a:ln/>
        </p:spPr>
        <p:txBody>
          <a:bodyPr lIns="0" tIns="0" rIns="0" bIns="0"/>
          <a:lstStyle/>
          <a:p>
            <a: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DANNELSE / KOMPETENCER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975" y="544513"/>
            <a:ext cx="8435975" cy="5946775"/>
          </a:xfrm>
          <a:ln/>
        </p:spPr>
        <p:txBody>
          <a:bodyPr lIns="0" tIns="0" rIns="0" bIns="0"/>
          <a:lstStyle/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relaterer sig til anvendelse i specifikke situationer</a:t>
            </a:r>
          </a:p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indebærer også potentialer</a:t>
            </a:r>
          </a:p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indbefatter strukturel forståelse og indsigt</a:t>
            </a:r>
          </a:p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indebærer analytiske og kritiske tilgange</a:t>
            </a:r>
          </a:p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omfatter empati (indføling) </a:t>
            </a:r>
          </a:p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er centrale for vurderinger og beslutninger</a:t>
            </a:r>
          </a:p>
          <a:p>
            <a:pPr marL="839788" indent="-628650">
              <a:lnSpc>
                <a:spcPct val="15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en-GB" sz="2800"/>
              <a:t>findes på alle planer (modsat ekspertise)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5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742950" y="96838"/>
            <a:ext cx="8420100" cy="803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209550"/>
            <a:ext cx="8408988" cy="8207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KOMPETENCE-UDVIKLING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300163"/>
            <a:ext cx="8408987" cy="4806950"/>
          </a:xfrm>
          <a:ln/>
        </p:spPr>
        <p:txBody>
          <a:bodyPr lIns="0" tIns="0" rIns="0" bIns="0"/>
          <a:lstStyle/>
          <a:p>
            <a:pPr marL="419100" indent="-314325"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400"/>
              <a:t>Hvis læring i højere grad skal have karakter af kompetence-udvikling skal uddannelserne tilrettelægges med</a:t>
            </a:r>
          </a:p>
          <a:p>
            <a:pPr marL="419100" indent="-314325">
              <a:lnSpc>
                <a:spcPct val="93000"/>
              </a:lnSpc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  <a:p>
            <a:pPr marL="419100" indent="-314325">
              <a:lnSpc>
                <a:spcPct val="93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Mere vægt på deltagernes motivation</a:t>
            </a:r>
          </a:p>
          <a:p>
            <a:pPr marL="419100" indent="-314325">
              <a:lnSpc>
                <a:spcPct val="93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Mere medbestemmelse for deltagerne</a:t>
            </a:r>
          </a:p>
          <a:p>
            <a:pPr marL="419100" indent="-314325">
              <a:lnSpc>
                <a:spcPct val="93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Mere fællesskab</a:t>
            </a:r>
          </a:p>
          <a:p>
            <a:pPr marL="419100" indent="-314325">
              <a:lnSpc>
                <a:spcPct val="93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Mere problemorientering</a:t>
            </a:r>
          </a:p>
          <a:p>
            <a:pPr marL="419100" indent="-314325">
              <a:lnSpc>
                <a:spcPct val="93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Mere praksis-tilknytning</a:t>
            </a:r>
          </a:p>
          <a:p>
            <a:pPr marL="419100" indent="-314325">
              <a:lnSpc>
                <a:spcPct val="93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r>
              <a:rPr lang="en-GB" sz="2800"/>
              <a:t>Mere individuel og fælles refleksion</a:t>
            </a:r>
          </a:p>
          <a:p>
            <a:pPr marL="419100" indent="-314325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</a:tabLst>
            </a:pPr>
            <a:endParaRPr lang="en-GB" sz="2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196</Words>
  <Application>Microsoft Office PowerPoint</Application>
  <PresentationFormat>Brugerdefineret</PresentationFormat>
  <Paragraphs>29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Lucida Sans Unicode</vt:lpstr>
      <vt:lpstr>Wingdings</vt:lpstr>
      <vt:lpstr>Standarddesign</vt:lpstr>
      <vt:lpstr>MÅL-KATEGORIER FOR LÆRING OG UDDANNELSE</vt:lpstr>
      <vt:lpstr>KOMPETENCE-DEFINITION</vt:lpstr>
      <vt:lpstr>DANNELSE / KOMPETENCER</vt:lpstr>
      <vt:lpstr>KOMPETENCE-UDVIKLING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Arnt Louw Vestergaard</cp:lastModifiedBy>
  <cp:revision>2</cp:revision>
  <cp:lastPrinted>1601-01-01T00:00:00Z</cp:lastPrinted>
  <dcterms:created xsi:type="dcterms:W3CDTF">1601-01-01T00:00:00Z</dcterms:created>
  <dcterms:modified xsi:type="dcterms:W3CDTF">2010-10-11T19:08:03Z</dcterms:modified>
</cp:coreProperties>
</file>