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3" r:id="rId2"/>
  </p:sldMasterIdLst>
  <p:notesMasterIdLst>
    <p:notesMasterId r:id="rId12"/>
  </p:notesMasterIdLst>
  <p:handoutMasterIdLst>
    <p:handoutMasterId r:id="rId13"/>
  </p:handoutMasterIdLst>
  <p:sldIdLst>
    <p:sldId id="274" r:id="rId3"/>
    <p:sldId id="280" r:id="rId4"/>
    <p:sldId id="300" r:id="rId5"/>
    <p:sldId id="303" r:id="rId6"/>
    <p:sldId id="304" r:id="rId7"/>
    <p:sldId id="293" r:id="rId8"/>
    <p:sldId id="279" r:id="rId9"/>
    <p:sldId id="295" r:id="rId10"/>
    <p:sldId id="298" r:id="rId11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9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50" y="930"/>
      </p:cViewPr>
      <p:guideLst>
        <p:guide orient="horz" pos="3076"/>
        <p:guide pos="209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fld id="{530C5745-6876-4B89-8127-30AA0B745004}" type="datetimeFigureOut">
              <a:rPr lang="da-DK"/>
              <a:pPr/>
              <a:t>30-08-2013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fld id="{3C806ED8-06B7-4D3D-8B4E-16D8B396C44C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48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da-DK"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da-DK"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da-DK"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741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18050"/>
            <a:ext cx="54356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noProof="0" smtClean="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da-DK"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760" tIns="47880" rIns="95760" bIns="47880" numCol="1" anchor="b" anchorCtr="0" compatLnSpc="1">
            <a:prstTxWarp prst="textNoShape">
              <a:avLst/>
            </a:prstTxWarp>
          </a:bodyPr>
          <a:lstStyle>
            <a:lvl1pPr algn="r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fld id="{679A3D38-DC52-4453-AB2B-5F9985AE0F5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821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4034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>
                <a:latin typeface="Times New Roman" pitchFamily="18" charset="0"/>
              </a:rPr>
              <a:t>Jeg er i tvivl om vi har tid til at give dette et særligt fokus – eller om det blot skal indgå i de foregående diskussioner om forandringsperspektivet, og dets hvorfor og hvordan?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Organisering og status – enten som selvstændigt tema senere eller som undertemaer vi spørger ind til løbende med forandringsperspektivet?</a:t>
            </a:r>
          </a:p>
          <a:p>
            <a:r>
              <a:rPr lang="da-DK" smtClean="0">
                <a:latin typeface="Times New Roman" pitchFamily="18" charset="0"/>
              </a:rPr>
              <a:t>Organisering: Hvordan søger man at igangsætte og gennemføre forandringerne? Hvilke elever, klasser og lærere involveres – og hvor mange? Hvad er projekternes faser og tidshorisont?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Vi kan evt. udlevere skema eller noter for hvad vi har om projektets organisering og status som udgangspunkt for opsamling på projekternes status? =&gt; Indblik i det vi har registeret om projekterne. Dette kan evt. suppleres med noter fra post-it plakaterne fra opstartsdagen?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fld id="{57D82771-FE71-48E0-A08B-6A8313EBD011}" type="slidenum">
              <a:rPr lang="da-DK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3555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>
                <a:latin typeface="Times New Roman" pitchFamily="18" charset="0"/>
              </a:rPr>
              <a:t>Jeg er i tvivl om vi har tid til at give dette et særligt fokus – eller om det blot skal indgå i de foregående diskussioner om forandringsperspektivet, og dets hvorfor og hvordan?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Organisering og status – enten som selvstændigt tema senere eller som undertemaer vi spørger ind til løbende med forandringsperspektivet?</a:t>
            </a:r>
          </a:p>
          <a:p>
            <a:r>
              <a:rPr lang="da-DK" smtClean="0">
                <a:latin typeface="Times New Roman" pitchFamily="18" charset="0"/>
              </a:rPr>
              <a:t>Organisering: Hvordan søger man at igangsætte og gennemføre forandringerne? Hvilke elever, klasser og lærere involveres – og hvor mange? Hvad er projekternes faser og tidshorisont?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Vi kan evt. udlevere skema eller noter for hvad vi har om projektets organisering og status som udgangspunkt for opsamling på projekternes status? =&gt; Indblik i det vi har registeret om projekterne. Dette kan evt. suppleres med noter fra post-it plakaterne fra opstartsdagen?</a:t>
            </a:r>
          </a:p>
        </p:txBody>
      </p:sp>
      <p:sp>
        <p:nvSpPr>
          <p:cNvPr id="23556" name="Pladsholder til diasnumm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DACD964-2B28-4226-8AC2-43CD2F24B3CA}" type="slidenum">
              <a:rPr lang="da-DK">
                <a:latin typeface="Arial" charset="0"/>
              </a:rPr>
              <a:pPr/>
              <a:t>4</a:t>
            </a:fld>
            <a:endParaRPr lang="da-D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5603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>
                <a:latin typeface="Times New Roman" pitchFamily="18" charset="0"/>
              </a:rPr>
              <a:t>Fælles vidensproduktion: Konkretisering af projekternes forandringsperspektiv – forandringsniveau og –kæder samt vægtning af projekterne for de skoler, der har flere projekter.</a:t>
            </a:r>
          </a:p>
          <a:p>
            <a:r>
              <a:rPr lang="da-DK" smtClean="0">
                <a:latin typeface="Times New Roman" pitchFamily="18" charset="0"/>
              </a:rPr>
              <a:t>Det fokus er her at få indblik i projekterne, de forståelser der ligger bag, hvilke niveauer de bevæger sig på, og hvordan projekterne knyttes til det overordnede tema: klasserumskultur og inklusion. Dette både for at vi får et bedre indblik i projekterne, men også for at fastholde </a:t>
            </a:r>
            <a:r>
              <a:rPr lang="da-DK" altLang="da-DK" smtClean="0">
                <a:latin typeface="Times New Roman" pitchFamily="18" charset="0"/>
              </a:rPr>
              <a:t>’</a:t>
            </a:r>
            <a:r>
              <a:rPr lang="da-DK" smtClean="0">
                <a:latin typeface="Times New Roman" pitchFamily="18" charset="0"/>
              </a:rPr>
              <a:t>deltagerne</a:t>
            </a:r>
            <a:r>
              <a:rPr lang="da-DK" altLang="da-DK" smtClean="0">
                <a:latin typeface="Times New Roman" pitchFamily="18" charset="0"/>
              </a:rPr>
              <a:t>’</a:t>
            </a:r>
            <a:r>
              <a:rPr lang="da-DK" smtClean="0">
                <a:latin typeface="Times New Roman" pitchFamily="18" charset="0"/>
              </a:rPr>
              <a:t> på at deres projekter er del af et større projekt med fokus på forandring / udvikling af klasserumskultur og inklusion i gymnasiet. Hvilke forsøg er i laboratoriet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Organisering og status – enten som selvstændigt tema senere eller som undertemaer vi spørger ind til løbende med forandringsperspektivet?</a:t>
            </a:r>
          </a:p>
          <a:p>
            <a:r>
              <a:rPr lang="da-DK" smtClean="0">
                <a:latin typeface="Times New Roman" pitchFamily="18" charset="0"/>
              </a:rPr>
              <a:t>Organisering: Hvordan søger man at igangsætte og gennemføre forandringerne? Hvilke elever, klasser og lærere involveres – og hvor mange? Hvad er projekternes faser og tidshorisont?</a:t>
            </a:r>
          </a:p>
          <a:p>
            <a:endParaRPr lang="da-DK" smtClean="0">
              <a:latin typeface="Times New Roman" pitchFamily="18" charset="0"/>
            </a:endParaRP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Kan godt opleves som vanskelige spørgsmål at svare på =&gt; pointe i at gøre det i fællesskab. Diskussionerne giver desuden også indblik i, hvad det er der gør det vanskeligt at svare på.</a:t>
            </a:r>
          </a:p>
          <a:p>
            <a:endParaRPr lang="da-DK" smtClean="0">
              <a:latin typeface="Times New Roman" pitchFamily="18" charset="0"/>
            </a:endParaRPr>
          </a:p>
        </p:txBody>
      </p:sp>
      <p:sp>
        <p:nvSpPr>
          <p:cNvPr id="25604" name="Pladsholder til diasnumm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FF7ECAA-16E3-403F-8063-9BCF0BF4A5EC}" type="slidenum">
              <a:rPr lang="da-DK">
                <a:latin typeface="Arial" charset="0"/>
              </a:rPr>
              <a:pPr/>
              <a:t>5</a:t>
            </a:fld>
            <a:endParaRPr lang="da-D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3010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>
                <a:latin typeface="Times New Roman" pitchFamily="18" charset="0"/>
              </a:rPr>
              <a:t>Fælles vidensproduktion: Konkretisering af projekternes forandringsperspektiv – forandringsniveau og –kæder samt vægtning af projekterne for de skoler, der har flere projekter.</a:t>
            </a:r>
          </a:p>
          <a:p>
            <a:r>
              <a:rPr lang="da-DK" smtClean="0">
                <a:latin typeface="Times New Roman" pitchFamily="18" charset="0"/>
              </a:rPr>
              <a:t>Det fokus er her at få indblik i projekterne, de forståelser der ligger bag, hvilke niveauer de bevæger sig på, og hvordan projekterne knyttes til det overordnede tema: klasserumskultur og inklusion. Dette både for at vi får et bedre indblik i projekterne, men også for at fastholde </a:t>
            </a:r>
            <a:r>
              <a:rPr lang="da-DK" altLang="da-DK" smtClean="0">
                <a:latin typeface="Times New Roman" pitchFamily="18" charset="0"/>
              </a:rPr>
              <a:t>’</a:t>
            </a:r>
            <a:r>
              <a:rPr lang="da-DK" smtClean="0">
                <a:latin typeface="Times New Roman" pitchFamily="18" charset="0"/>
              </a:rPr>
              <a:t>deltagerne</a:t>
            </a:r>
            <a:r>
              <a:rPr lang="da-DK" altLang="da-DK" smtClean="0">
                <a:latin typeface="Times New Roman" pitchFamily="18" charset="0"/>
              </a:rPr>
              <a:t>’</a:t>
            </a:r>
            <a:r>
              <a:rPr lang="da-DK" smtClean="0">
                <a:latin typeface="Times New Roman" pitchFamily="18" charset="0"/>
              </a:rPr>
              <a:t> på at deres projekter er del af et større projekt med fokus på forandring / udvikling af klasserumskultur og inklusion i gymnasiet. Hvilke forsøg er i laboratoriet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Organisering og status – enten som selvstændigt tema senere eller som undertemaer vi spørger ind til løbende med forandringsperspektivet?</a:t>
            </a:r>
          </a:p>
          <a:p>
            <a:r>
              <a:rPr lang="da-DK" smtClean="0">
                <a:latin typeface="Times New Roman" pitchFamily="18" charset="0"/>
              </a:rPr>
              <a:t>Organisering: Hvordan søger man at igangsætte og gennemføre forandringerne? Hvilke elever, klasser og lærere involveres – og hvor mange? Hvad er projekternes faser og tidshorisont?</a:t>
            </a:r>
          </a:p>
          <a:p>
            <a:endParaRPr lang="da-DK" smtClean="0">
              <a:latin typeface="Times New Roman" pitchFamily="18" charset="0"/>
            </a:endParaRP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Kan godt opleves som vanskelige spørgsmål at svare på =&gt; pointe i at gøre det i fællesskab. Diskussionerne giver desuden også indblik i, hvad det er der gør det vanskeligt at svare på.</a:t>
            </a:r>
          </a:p>
          <a:p>
            <a:endParaRPr lang="da-DK" smtClean="0">
              <a:latin typeface="Times New Roman" pitchFamily="18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fld id="{6E2CF2B4-8A2B-42B7-995B-1390E6154A60}" type="slidenum">
              <a:rPr lang="da-DK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8130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>
                <a:latin typeface="Times New Roman" pitchFamily="18" charset="0"/>
              </a:rPr>
              <a:t>Måske vi kan gøre dette punkt mere konkret og lokalt – evt. ved at komme med forslag til hvordan de kan indhente viden om projekternes effekt hos eleverne – ved at give det plads i undervisningen el.lign. 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fld id="{49E049C0-06A4-46A2-BE0B-079F38B5403D}" type="slidenum">
              <a:rPr lang="da-DK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>
                <a:latin typeface="Times New Roman" pitchFamily="18" charset="0"/>
              </a:rPr>
              <a:t>Formålet med dette punkt er dels at samle op på hvad der blev diskuteret ved opstartsmødet og viden om hvorvidt dette siden er tænkt i projektet – og dels at tage beslutninger om hvordan eleverne inddrages i projektet. Hvordan inddrages eleverne – og hvordan får de adgang til elevernes perspektiver.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Punktet følger op på de foregående diskussioner om forandringsfokus, status og organisering.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Hvordan kan vi bidrage her? Ideer til 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Det ville måske være godt med producering af en eller form for produkt – eksempelvis et mindmap over projektets perspektiv og metoder for inddragelse af eleverne i relation til de forskellige elementer i projektet. Eller et overblik (skema, mindmap, figur el.lign.) over hvordan eleverne er blevet inddraget, og hvordan de vil blive inddraget i det videre forløb. Hvad er det ideelle – og hvad kræver det? Hvad er muligt – og hvad skal undersøges og/eller sættes i gang? Produktet giver os noget at arbejde videre med (til afrapportering samt efterfølgende møder) – og skolerne/lærerne en oplevelse af at møderne ikke (alene) giver dem ekstra arbejde, men også bidrager til deres arbejde.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fld id="{9B529FA2-C569-4F5A-822D-D2F58CAB2E29}" type="slidenum">
              <a:rPr lang="da-DK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A55596B-2A7A-42AA-8AEF-D713DEE9FA14}" type="slidenum">
              <a:rPr lang="da-DK"/>
              <a:pPr/>
              <a:t>9</a:t>
            </a:fld>
            <a:endParaRPr lang="da-DK"/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solidFill>
            <a:srgbClr val="FFFFFF"/>
          </a:solidFill>
        </p:spPr>
      </p:sp>
      <p:sp>
        <p:nvSpPr>
          <p:cNvPr id="460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8662988"/>
          </a:xfrm>
          <a:noFill/>
          <a:ln/>
        </p:spPr>
        <p:txBody>
          <a:bodyPr/>
          <a:lstStyle/>
          <a:p>
            <a:endParaRPr lang="da-DK" smtClean="0"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5760" tIns="47880" rIns="95760" bIns="478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991C4F7-4EB8-422F-AB85-0D87E665184C}" type="slidenum">
              <a:rPr lang="da-DK" sz="1200">
                <a:solidFill>
                  <a:srgbClr val="000000"/>
                </a:solidFill>
                <a:latin typeface="Arial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da-DK" sz="12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3988" y="1139825"/>
            <a:ext cx="1952625" cy="580866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2938" y="1139825"/>
            <a:ext cx="5708650" cy="580866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C544B-6E5E-4706-B8F8-F5852B451D0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480B3-3521-413D-B817-CC5C915B354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E564F-50C6-4C33-95B0-01D0B1484E44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2714625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714625"/>
            <a:ext cx="381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1DC7D-9E1B-4C5C-82E3-81C06AC5774C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68CE2-E941-4BE8-9671-2B843330434E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19008-82CA-41C2-8955-6C39E85901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A1C5A-0D7D-4BB5-A817-1D37041CFF6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324A0-67DC-4095-9DE1-CE076C7139D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94B7D-F995-4C6B-9FE5-0CB4711CC87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5FCD9-92D7-462F-A096-DA47C062C8A1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3988" y="1139825"/>
            <a:ext cx="1952625" cy="580866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2938" y="1139825"/>
            <a:ext cx="5708650" cy="580866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19B0A-9840-47D3-9D5D-BD9E1490489F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2714625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714625"/>
            <a:ext cx="381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2938" y="1139825"/>
            <a:ext cx="7770812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titeltekstens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14625"/>
            <a:ext cx="7770813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dispositionstekstens format</a:t>
            </a:r>
          </a:p>
          <a:p>
            <a:pPr lvl="1"/>
            <a:r>
              <a:rPr lang="en-GB"/>
              <a:t>Andet dispositionsniveau</a:t>
            </a:r>
          </a:p>
          <a:p>
            <a:pPr lvl="2"/>
            <a:r>
              <a:rPr lang="en-GB"/>
              <a:t>Tredje dispositionsniveau</a:t>
            </a:r>
          </a:p>
          <a:p>
            <a:pPr lvl="3"/>
            <a:r>
              <a:rPr lang="en-GB"/>
              <a:t>Fjerde dispositionsniveau</a:t>
            </a:r>
          </a:p>
          <a:p>
            <a:pPr lvl="4"/>
            <a:r>
              <a:rPr lang="en-GB"/>
              <a:t>Femte dispositionsniveau</a:t>
            </a:r>
          </a:p>
          <a:p>
            <a:pPr lvl="4"/>
            <a:r>
              <a:rPr lang="en-GB"/>
              <a:t>Sjette dispositionsniveau</a:t>
            </a:r>
          </a:p>
          <a:p>
            <a:pPr lvl="4"/>
            <a:r>
              <a:rPr lang="en-GB"/>
              <a:t>Syvende dispositionsniveau</a:t>
            </a:r>
          </a:p>
          <a:p>
            <a:pPr lvl="4"/>
            <a:r>
              <a:rPr lang="en-GB"/>
              <a:t>Ottende dispositionsniveau</a:t>
            </a:r>
          </a:p>
          <a:p>
            <a:pPr lvl="4"/>
            <a:r>
              <a:rPr lang="en-GB"/>
              <a:t>Niende dispositionsniveau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86125" y="6429375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www.cefu.dk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Garamond" pitchFamily="16" charset="0"/>
          <a:ea typeface="MS PGothic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Garamond" pitchFamily="16" charset="0"/>
          <a:ea typeface="MS PGothic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Garamond" pitchFamily="16" charset="0"/>
          <a:ea typeface="MS PGothic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Garamond" pitchFamily="16" charset="0"/>
          <a:ea typeface="MS PGothic" pitchFamily="34" charset="-128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Garamond" pitchFamily="16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Garamond" pitchFamily="16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Garamond" pitchFamily="16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Garamond" pitchFamily="16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2938" y="1139825"/>
            <a:ext cx="7770812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titeltekstens format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14625"/>
            <a:ext cx="7770813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dispositionstekstens format</a:t>
            </a:r>
          </a:p>
          <a:p>
            <a:pPr lvl="1"/>
            <a:r>
              <a:rPr lang="en-GB"/>
              <a:t>Andet dispositionsniveau</a:t>
            </a:r>
          </a:p>
          <a:p>
            <a:pPr lvl="2"/>
            <a:r>
              <a:rPr lang="en-GB"/>
              <a:t>Tredje dispositionsniveau</a:t>
            </a:r>
          </a:p>
          <a:p>
            <a:pPr lvl="3"/>
            <a:r>
              <a:rPr lang="en-GB"/>
              <a:t>Fjerde dispositionsniveau</a:t>
            </a:r>
          </a:p>
          <a:p>
            <a:pPr lvl="4"/>
            <a:r>
              <a:rPr lang="en-GB"/>
              <a:t>Femte dispositionsniveau</a:t>
            </a:r>
          </a:p>
          <a:p>
            <a:pPr lvl="4"/>
            <a:r>
              <a:rPr lang="en-GB"/>
              <a:t>Sjette dispositionsniveau</a:t>
            </a:r>
          </a:p>
          <a:p>
            <a:pPr lvl="4"/>
            <a:r>
              <a:rPr lang="en-GB"/>
              <a:t>Syvende dispositionsniveau</a:t>
            </a:r>
          </a:p>
          <a:p>
            <a:pPr lvl="4"/>
            <a:r>
              <a:rPr lang="en-GB"/>
              <a:t>Ottende dispositionsniveau</a:t>
            </a:r>
          </a:p>
          <a:p>
            <a:pPr lvl="4"/>
            <a:r>
              <a:rPr lang="en-GB"/>
              <a:t>Niende dispositionsniveau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85800" y="64722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da-DK">
              <a:latin typeface="Times New Roman" charset="0"/>
              <a:ea typeface="ＭＳ Ｐゴシック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124200" y="64722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da-DK">
              <a:latin typeface="Times New Roman" charset="0"/>
              <a:ea typeface="ＭＳ Ｐゴシック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500813"/>
            <a:ext cx="19034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ea typeface="Arial Unicode MS" pitchFamily="34" charset="-128"/>
              </a:defRPr>
            </a:lvl1pPr>
          </a:lstStyle>
          <a:p>
            <a:fld id="{B1ECB49C-D9DD-4077-A2D7-A85D6BA4D71D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Garamond" pitchFamily="16" charset="0"/>
          <a:ea typeface="MS PGothic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Garamond" pitchFamily="16" charset="0"/>
          <a:ea typeface="MS PGothic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Garamond" pitchFamily="16" charset="0"/>
          <a:ea typeface="MS PGothic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Garamond" pitchFamily="16" charset="0"/>
          <a:ea typeface="MS PGothic" pitchFamily="34" charset="-128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Garamond" pitchFamily="16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Garamond" pitchFamily="16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Garamond" pitchFamily="16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Garamond" pitchFamily="16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1827212"/>
          </a:xfrm>
        </p:spPr>
        <p:txBody>
          <a:bodyPr/>
          <a:lstStyle/>
          <a:p>
            <a:r>
              <a:rPr lang="da-DK" sz="3200" b="1" dirty="0" smtClean="0">
                <a:solidFill>
                  <a:schemeClr val="bg1"/>
                </a:solidFill>
              </a:rPr>
              <a:t>Klasserumskultur, inklusion og fraværsbekæmpelse</a:t>
            </a:r>
            <a:br>
              <a:rPr lang="da-DK" sz="3200" b="1" dirty="0" smtClean="0">
                <a:solidFill>
                  <a:schemeClr val="bg1"/>
                </a:solidFill>
              </a:rPr>
            </a:br>
            <a:r>
              <a:rPr lang="da-DK" sz="1200" b="1" dirty="0" smtClean="0">
                <a:solidFill>
                  <a:schemeClr val="bg1"/>
                </a:solidFill>
              </a:rPr>
              <a:t/>
            </a:r>
            <a:br>
              <a:rPr lang="da-DK" sz="1200" b="1" dirty="0" smtClean="0">
                <a:solidFill>
                  <a:schemeClr val="bg1"/>
                </a:solidFill>
              </a:rPr>
            </a:br>
            <a:r>
              <a:rPr lang="da-DK" sz="2400" dirty="0" smtClean="0">
                <a:solidFill>
                  <a:schemeClr val="bg1"/>
                </a:solidFill>
              </a:rPr>
              <a:t>Sparringsklyngebesøg</a:t>
            </a:r>
            <a:endParaRPr lang="da-DK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da-DK" sz="20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da-DK" sz="1600" dirty="0" smtClean="0">
                <a:solidFill>
                  <a:schemeClr val="bg1"/>
                </a:solidFill>
              </a:rPr>
              <a:t>Lektor og forskningsleder Camilla Hutters</a:t>
            </a:r>
          </a:p>
          <a:p>
            <a:pPr>
              <a:defRPr/>
            </a:pPr>
            <a:r>
              <a:rPr lang="da-DK" sz="1600" dirty="0" err="1" smtClean="0">
                <a:solidFill>
                  <a:schemeClr val="bg1"/>
                </a:solidFill>
              </a:rPr>
              <a:t>Phd.stipendiat</a:t>
            </a:r>
            <a:r>
              <a:rPr lang="da-DK" sz="1600" dirty="0" smtClean="0">
                <a:solidFill>
                  <a:schemeClr val="bg1"/>
                </a:solidFill>
              </a:rPr>
              <a:t> Susanne Murning</a:t>
            </a:r>
          </a:p>
          <a:p>
            <a:pPr>
              <a:defRPr/>
            </a:pPr>
            <a:endParaRPr lang="da-DK" sz="2000" b="1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da-DK" sz="2000" b="1" dirty="0">
              <a:solidFill>
                <a:schemeClr val="bg1"/>
              </a:solidFill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www.cefu.dk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55650" y="188913"/>
            <a:ext cx="4176713" cy="936625"/>
          </a:xfrm>
        </p:spPr>
        <p:txBody>
          <a:bodyPr/>
          <a:lstStyle/>
          <a:p>
            <a:pPr algn="l">
              <a:defRPr/>
            </a:pPr>
            <a:r>
              <a:rPr lang="da-DK" sz="3200" b="1" dirty="0" smtClean="0">
                <a:solidFill>
                  <a:srgbClr val="800000"/>
                </a:solidFill>
                <a:latin typeface="Calibri"/>
                <a:cs typeface="Calibri"/>
              </a:rPr>
              <a:t>Dagens program</a:t>
            </a:r>
            <a:endParaRPr lang="da-DK" sz="3200" b="1" dirty="0">
              <a:solidFill>
                <a:srgbClr val="800000"/>
              </a:solidFill>
              <a:latin typeface="Calibri"/>
              <a:cs typeface="Calibri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611188" y="1916113"/>
            <a:ext cx="7770812" cy="3241675"/>
          </a:xfrm>
        </p:spPr>
        <p:txBody>
          <a:bodyPr/>
          <a:lstStyle/>
          <a:p>
            <a:r>
              <a:rPr lang="da-DK" sz="2400" dirty="0" smtClean="0">
                <a:latin typeface="Calibri" pitchFamily="34" charset="0"/>
              </a:rPr>
              <a:t>10.30- 11.30  Projektstatus, refleksion og sparring</a:t>
            </a:r>
          </a:p>
          <a:p>
            <a:r>
              <a:rPr lang="da-DK" sz="2400" dirty="0" smtClean="0">
                <a:latin typeface="Calibri" pitchFamily="34" charset="0"/>
              </a:rPr>
              <a:t>11.30 – 12.30  Fokus på forandring – hvad er det for en </a:t>
            </a:r>
          </a:p>
          <a:p>
            <a:r>
              <a:rPr lang="da-DK" sz="2400" dirty="0" smtClean="0">
                <a:latin typeface="Calibri" pitchFamily="34" charset="0"/>
              </a:rPr>
              <a:t>forandring, projekter skal skabe?</a:t>
            </a:r>
          </a:p>
          <a:p>
            <a:r>
              <a:rPr lang="da-DK" sz="2400" dirty="0" smtClean="0">
                <a:latin typeface="Calibri" pitchFamily="34" charset="0"/>
              </a:rPr>
              <a:t>12.30 – 13.30: Undersøgelse og dokumentation. Hvordan 					samles data ind i projektet? Hvilke data er 					samlet ind? Hvilke planlægges indsamlet.</a:t>
            </a:r>
          </a:p>
          <a:p>
            <a:r>
              <a:rPr lang="da-DK" sz="2400" dirty="0" smtClean="0">
                <a:latin typeface="Calibri" pitchFamily="34" charset="0"/>
              </a:rPr>
              <a:t>13.30 – 14. Rundvisning på skolen</a:t>
            </a:r>
          </a:p>
          <a:p>
            <a:pPr>
              <a:buFont typeface="Arial" pitchFamily="34" charset="0"/>
              <a:buChar char="•"/>
            </a:pPr>
            <a:endParaRPr lang="da-DK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332656"/>
            <a:ext cx="5905500" cy="863600"/>
          </a:xfrm>
        </p:spPr>
        <p:txBody>
          <a:bodyPr/>
          <a:lstStyle/>
          <a:p>
            <a:pPr algn="l"/>
            <a:r>
              <a:rPr lang="da-DK" sz="2800" b="1" dirty="0" smtClean="0">
                <a:solidFill>
                  <a:srgbClr val="800000"/>
                </a:solidFill>
                <a:latin typeface="Calibri" pitchFamily="34" charset="0"/>
              </a:rPr>
              <a:t>Projektindblik –  forberedte spørgsmål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684213" y="1484313"/>
            <a:ext cx="7991475" cy="417671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da-DK" sz="2000" dirty="0" smtClean="0"/>
              <a:t>Hvad er det vigtigste, der er sket siden projektets opstartskonference?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smtClean="0"/>
              <a:t>Hvordan er processen dokumenteret? Kom med konkrete eksempler.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smtClean="0"/>
              <a:t>Hvad er den største udfordring i projektet lige nu?</a:t>
            </a:r>
          </a:p>
          <a:p>
            <a:pPr marL="457200" lvl="0" indent="-457200"/>
            <a:endParaRPr lang="da-DK" sz="2000" dirty="0" smtClean="0"/>
          </a:p>
          <a:p>
            <a:pPr marL="457200" lvl="0" indent="-457200"/>
            <a:endParaRPr lang="da-DK" sz="2000" dirty="0" smtClean="0"/>
          </a:p>
          <a:p>
            <a:pPr marL="457200" indent="-457200">
              <a:buFont typeface="+mj-lt"/>
              <a:buAutoNum type="arabicPeriod"/>
            </a:pPr>
            <a:endParaRPr lang="da-DK" sz="20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da-DK" sz="2000" dirty="0" smtClean="0"/>
          </a:p>
        </p:txBody>
      </p:sp>
      <p:sp>
        <p:nvSpPr>
          <p:cNvPr id="4" name="Rektangel 3"/>
          <p:cNvSpPr/>
          <p:nvPr/>
        </p:nvSpPr>
        <p:spPr bwMode="auto">
          <a:xfrm>
            <a:off x="1115616" y="3645024"/>
            <a:ext cx="6696744" cy="1800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a-DK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 Unicode MS" charset="0"/>
              </a:rPr>
              <a:t>Form: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a-DK" sz="1600" dirty="0" smtClean="0">
                <a:latin typeface="Calibri" pitchFamily="34" charset="0"/>
                <a:cs typeface="Arial Unicode MS" charset="0"/>
              </a:rPr>
              <a:t>Hvert projekt fremlægger i 15 min.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 Unicode MS" charset="0"/>
              </a:rPr>
              <a:t>Øvrige deltagere</a:t>
            </a:r>
            <a:r>
              <a:rPr kumimoji="0" lang="da-DK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Arial Unicode MS" charset="0"/>
              </a:rPr>
              <a:t> er ’reflekterende team’, noterer ting, der er vigtigt  for videre projektforløb.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a-DK" sz="1600" dirty="0" smtClean="0">
                <a:latin typeface="Calibri" pitchFamily="34" charset="0"/>
                <a:cs typeface="Arial Unicode MS" charset="0"/>
              </a:rPr>
              <a:t>Refleksionsgruppe fremlægger sedler (i 15 min) .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a-DK" sz="1600" dirty="0" smtClean="0">
                <a:latin typeface="Calibri" pitchFamily="34" charset="0"/>
                <a:cs typeface="Arial Unicode MS" charset="0"/>
              </a:rPr>
              <a:t>Projektgruppe runder af: Hvad får de andres kommentarer os til at overveje?</a:t>
            </a:r>
            <a:endParaRPr kumimoji="0" lang="da-DK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 Unicode M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8" y="188913"/>
            <a:ext cx="5905500" cy="863600"/>
          </a:xfrm>
        </p:spPr>
        <p:txBody>
          <a:bodyPr/>
          <a:lstStyle/>
          <a:p>
            <a:pPr algn="l">
              <a:defRPr/>
            </a:pPr>
            <a:r>
              <a:rPr lang="da-DK" sz="2800" b="1" dirty="0" smtClean="0">
                <a:solidFill>
                  <a:srgbClr val="800000"/>
                </a:solidFill>
                <a:latin typeface="Calibri"/>
                <a:cs typeface="Calibri"/>
              </a:rPr>
              <a:t>Projekterne: Status, erfaringer og udfordringer</a:t>
            </a:r>
            <a:endParaRPr lang="da-DK" sz="2800" b="1" dirty="0">
              <a:solidFill>
                <a:srgbClr val="800000"/>
              </a:solidFill>
              <a:latin typeface="Calibri"/>
              <a:cs typeface="Calibri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611188" y="1196975"/>
            <a:ext cx="7991475" cy="518477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a-DK" sz="2400" b="1" smtClean="0">
                <a:latin typeface="Calibri" pitchFamily="34" charset="0"/>
                <a:cs typeface="Calibri" pitchFamily="34" charset="0"/>
              </a:rPr>
              <a:t>Organisering</a:t>
            </a:r>
            <a:r>
              <a:rPr lang="da-DK" sz="2400" smtClean="0">
                <a:latin typeface="Calibri" pitchFamily="34" charset="0"/>
                <a:cs typeface="Calibri" pitchFamily="34" charset="0"/>
              </a:rPr>
              <a:t>: </a:t>
            </a:r>
            <a:br>
              <a:rPr lang="da-DK" sz="2400" smtClean="0">
                <a:latin typeface="Calibri" pitchFamily="34" charset="0"/>
                <a:cs typeface="Calibri" pitchFamily="34" charset="0"/>
              </a:rPr>
            </a:br>
            <a:r>
              <a:rPr lang="da-DK" sz="2400" smtClean="0">
                <a:latin typeface="Calibri" pitchFamily="34" charset="0"/>
                <a:cs typeface="Calibri" pitchFamily="34" charset="0"/>
              </a:rPr>
              <a:t>Hvad er igangsat? Hvem er involveret – og hvor mange? Lærere? Elever? Øvrige deltagere? Hvad er projektets faser og tidshorisont? Hvordan og hvornår dokumentation?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sz="2400" b="1" smtClean="0">
                <a:latin typeface="Calibri" pitchFamily="34" charset="0"/>
                <a:cs typeface="Calibri" pitchFamily="34" charset="0"/>
              </a:rPr>
              <a:t>Status</a:t>
            </a:r>
            <a:r>
              <a:rPr lang="da-DK" sz="2400" smtClean="0">
                <a:latin typeface="Calibri" pitchFamily="34" charset="0"/>
                <a:cs typeface="Calibri" pitchFamily="34" charset="0"/>
              </a:rPr>
              <a:t>: </a:t>
            </a:r>
            <a:br>
              <a:rPr lang="da-DK" sz="2400" smtClean="0">
                <a:latin typeface="Calibri" pitchFamily="34" charset="0"/>
                <a:cs typeface="Calibri" pitchFamily="34" charset="0"/>
              </a:rPr>
            </a:br>
            <a:r>
              <a:rPr lang="da-DK" sz="2400" smtClean="0">
                <a:latin typeface="Calibri" pitchFamily="34" charset="0"/>
                <a:cs typeface="Calibri" pitchFamily="34" charset="0"/>
              </a:rPr>
              <a:t>Hvor langt er projekterne? Er der foretaget ændringer? Hvorfor? Hvad er de næste faser? Hvordan og hvornår elevperspektiv /-inddragelse?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sz="2400" b="1" smtClean="0">
                <a:latin typeface="Calibri" pitchFamily="34" charset="0"/>
                <a:cs typeface="Calibri" pitchFamily="34" charset="0"/>
              </a:rPr>
              <a:t>Erfaringer og udfordringer</a:t>
            </a:r>
            <a:r>
              <a:rPr lang="da-DK" sz="2400" smtClean="0">
                <a:latin typeface="Calibri" pitchFamily="34" charset="0"/>
                <a:cs typeface="Calibri" pitchFamily="34" charset="0"/>
              </a:rPr>
              <a:t>:</a:t>
            </a:r>
            <a:br>
              <a:rPr lang="da-DK" sz="2400" smtClean="0">
                <a:latin typeface="Calibri" pitchFamily="34" charset="0"/>
                <a:cs typeface="Calibri" pitchFamily="34" charset="0"/>
              </a:rPr>
            </a:br>
            <a:r>
              <a:rPr lang="da-DK" sz="2400" smtClean="0">
                <a:latin typeface="Calibri" pitchFamily="34" charset="0"/>
                <a:cs typeface="Calibri" pitchFamily="34" charset="0"/>
              </a:rPr>
              <a:t>Hvor er projektet nu? Hvilke erfaringer har I gjort jer i relation til projektets opstart? Hvilke udfordringer står I konkret overfor? Hvor er I i relation til at tænke elev-perspektiv og dokumentation ind i projektet?</a:t>
            </a:r>
          </a:p>
          <a:p>
            <a:pPr>
              <a:buFont typeface="Arial" pitchFamily="34" charset="0"/>
              <a:buChar char="•"/>
              <a:defRPr/>
            </a:pPr>
            <a:endParaRPr lang="da-DK" sz="1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8" y="188913"/>
            <a:ext cx="5905500" cy="863600"/>
          </a:xfrm>
        </p:spPr>
        <p:txBody>
          <a:bodyPr/>
          <a:lstStyle/>
          <a:p>
            <a:pPr algn="l">
              <a:defRPr/>
            </a:pPr>
            <a:r>
              <a:rPr lang="da-DK" sz="2400" b="1" dirty="0" smtClean="0">
                <a:solidFill>
                  <a:srgbClr val="800000"/>
                </a:solidFill>
                <a:latin typeface="Calibri"/>
                <a:cs typeface="Calibri"/>
              </a:rPr>
              <a:t>Inklusion, klasserumskultur og forandring</a:t>
            </a:r>
            <a:endParaRPr lang="da-DK" sz="2400" b="1" dirty="0">
              <a:solidFill>
                <a:srgbClr val="800000"/>
              </a:solidFill>
              <a:latin typeface="Calibri"/>
              <a:cs typeface="Calibri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68313" y="1412875"/>
            <a:ext cx="8064500" cy="4895850"/>
          </a:xfrm>
        </p:spPr>
        <p:txBody>
          <a:bodyPr/>
          <a:lstStyle/>
          <a:p>
            <a:pPr marL="0" indent="0">
              <a:buFont typeface="Times New Roman" charset="0"/>
              <a:buNone/>
              <a:defRPr/>
            </a:pPr>
            <a:r>
              <a:rPr lang="da-DK" sz="2400" dirty="0" smtClean="0">
                <a:latin typeface="Calibri"/>
                <a:cs typeface="Calibri"/>
              </a:rPr>
              <a:t> </a:t>
            </a:r>
          </a:p>
          <a:p>
            <a:pPr marL="0" indent="0">
              <a:buFont typeface="Times New Roman" charset="0"/>
              <a:buNone/>
              <a:defRPr/>
            </a:pPr>
            <a:endParaRPr lang="da-DK" sz="2400" dirty="0" smtClean="0">
              <a:latin typeface="Calibri"/>
              <a:cs typeface="Calibri"/>
            </a:endParaRPr>
          </a:p>
          <a:p>
            <a:pPr>
              <a:buFont typeface="Arial"/>
              <a:buChar char="•"/>
              <a:defRPr/>
            </a:pPr>
            <a:endParaRPr lang="da-DK" sz="24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  <a:defRPr/>
            </a:pPr>
            <a:endParaRPr lang="da-DK" sz="1800" dirty="0" smtClean="0"/>
          </a:p>
        </p:txBody>
      </p:sp>
      <p:graphicFrame>
        <p:nvGraphicFramePr>
          <p:cNvPr id="11268" name="Objekt 1"/>
          <p:cNvGraphicFramePr>
            <a:graphicFrameLocks noChangeAspect="1"/>
          </p:cNvGraphicFramePr>
          <p:nvPr/>
        </p:nvGraphicFramePr>
        <p:xfrm>
          <a:off x="900113" y="1773238"/>
          <a:ext cx="7272337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5" imgW="6260870" imgH="2717700" progId="Word.Document.12">
                  <p:embed/>
                </p:oleObj>
              </mc:Choice>
              <mc:Fallback>
                <p:oleObj name="Dokument" r:id="rId5" imgW="6260870" imgH="2717700" progId="Word.Document.12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73238"/>
                        <a:ext cx="7272337" cy="460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8" y="188913"/>
            <a:ext cx="5905500" cy="863600"/>
          </a:xfrm>
        </p:spPr>
        <p:txBody>
          <a:bodyPr/>
          <a:lstStyle/>
          <a:p>
            <a:pPr algn="l"/>
            <a:r>
              <a:rPr lang="da-DK" sz="2400" b="1" dirty="0" smtClean="0">
                <a:solidFill>
                  <a:srgbClr val="800000"/>
                </a:solidFill>
                <a:latin typeface="Calibri" pitchFamily="34" charset="0"/>
              </a:rPr>
              <a:t>Projekterne: Forandringsfokus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611188" y="1700212"/>
            <a:ext cx="7770812" cy="4393083"/>
          </a:xfrm>
        </p:spPr>
        <p:txBody>
          <a:bodyPr/>
          <a:lstStyle/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Hvad er det for en forandring projektet skal medvirke til? I forhold til hvilke af 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projektets temaer (inklusion, klasserumskultur, fraværsbekæmpelse). 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Projektfokus ved flere projekter: Hvad binder projekterne sammen, og hvordan 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vægtes de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Hvilken effekt håber i at have skabt, når projektet er slut?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På hvilket niveau: individ, klasse eller skole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Hvordan skal forandringen konkret vise sig? (tegn på forandring)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Hvem skal gøre noget anderledes?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Hvad skal I gøre i projektet for at opnå denne forandring?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Hvordan kan eleverne inddrages i denne forandring?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1800" dirty="0" smtClean="0"/>
              <a:t>Hvad vil andre gymnasier kunne lære, når projektet er slut?</a:t>
            </a:r>
          </a:p>
          <a:p>
            <a:endParaRPr lang="da-DK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5153025" cy="777875"/>
          </a:xfrm>
        </p:spPr>
        <p:txBody>
          <a:bodyPr/>
          <a:lstStyle/>
          <a:p>
            <a:r>
              <a:rPr lang="da-DK" sz="2800" b="1" smtClean="0">
                <a:solidFill>
                  <a:srgbClr val="800000"/>
                </a:solidFill>
                <a:latin typeface="Calibri" pitchFamily="34" charset="0"/>
              </a:rPr>
              <a:t>Undersøgelse og dokumentation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5800" y="1484313"/>
            <a:ext cx="7847013" cy="43926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sz="2400" smtClean="0">
                <a:latin typeface="Calibri" pitchFamily="34" charset="0"/>
              </a:rPr>
              <a:t>Hvordan er processen dokumenteret indtil nu?</a:t>
            </a:r>
          </a:p>
          <a:p>
            <a:pPr>
              <a:buFont typeface="Arial" pitchFamily="34" charset="0"/>
              <a:buChar char="•"/>
            </a:pPr>
            <a:r>
              <a:rPr lang="da-DK" sz="2400" smtClean="0">
                <a:latin typeface="Calibri" pitchFamily="34" charset="0"/>
              </a:rPr>
              <a:t>Har I besluttet hvordan og hvornår dokumentationen skal foregå – og om inddragelse af elevernes perspektiver?</a:t>
            </a:r>
          </a:p>
          <a:p>
            <a:pPr>
              <a:buFont typeface="Arial" pitchFamily="34" charset="0"/>
              <a:buChar char="•"/>
            </a:pPr>
            <a:r>
              <a:rPr lang="da-DK" sz="2400" smtClean="0">
                <a:latin typeface="Calibri" pitchFamily="34" charset="0"/>
              </a:rPr>
              <a:t>Metode til inddragelse af elevernes perspektiv: Inspiration fra opstartsmødet i relation til metoder; logbøger, klasse-diskussion, fokusgruppeinterviews… </a:t>
            </a:r>
          </a:p>
          <a:p>
            <a:pPr>
              <a:buFont typeface="Arial" pitchFamily="34" charset="0"/>
              <a:buChar char="•"/>
            </a:pPr>
            <a:r>
              <a:rPr lang="da-DK" sz="2400" smtClean="0">
                <a:latin typeface="Calibri" pitchFamily="34" charset="0"/>
              </a:rPr>
              <a:t>Udvikling af dokumentation og elevperspektiv? </a:t>
            </a:r>
          </a:p>
          <a:p>
            <a:pPr>
              <a:buFont typeface="Arial" pitchFamily="34" charset="0"/>
              <a:buChar char="•"/>
            </a:pPr>
            <a:r>
              <a:rPr lang="da-DK" sz="2400" smtClean="0">
                <a:latin typeface="Calibri" pitchFamily="34" charset="0"/>
              </a:rPr>
              <a:t>Hvordan kommer I videre? Behov for sparring?</a:t>
            </a:r>
          </a:p>
          <a:p>
            <a:pPr lvl="1"/>
            <a:endParaRPr lang="da-DK" sz="2400" b="1" smtClean="0">
              <a:solidFill>
                <a:srgbClr val="FF0000"/>
              </a:solidFill>
              <a:ea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endParaRPr lang="da-DK" sz="24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8" y="188913"/>
            <a:ext cx="5905500" cy="863600"/>
          </a:xfrm>
        </p:spPr>
        <p:txBody>
          <a:bodyPr/>
          <a:lstStyle/>
          <a:p>
            <a:pPr algn="l">
              <a:defRPr/>
            </a:pPr>
            <a:r>
              <a:rPr lang="da-DK" sz="2800" b="1" dirty="0" smtClean="0">
                <a:solidFill>
                  <a:srgbClr val="800000"/>
                </a:solidFill>
                <a:latin typeface="Calibri"/>
                <a:cs typeface="Calibri"/>
              </a:rPr>
              <a:t>Inklusion, klasserumskultur og elevinddragelse I</a:t>
            </a:r>
            <a:endParaRPr lang="da-DK" sz="2800" b="1" dirty="0">
              <a:solidFill>
                <a:srgbClr val="800000"/>
              </a:solidFill>
              <a:latin typeface="Calibri"/>
              <a:cs typeface="Calibri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646113" y="836712"/>
            <a:ext cx="8497887" cy="4968875"/>
          </a:xfrm>
        </p:spPr>
        <p:txBody>
          <a:bodyPr/>
          <a:lstStyle/>
          <a:p>
            <a:pPr marL="0" indent="0"/>
            <a:endParaRPr lang="da-DK" sz="2400" dirty="0" smtClean="0">
              <a:latin typeface="Calibri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da-DK" sz="2400" b="1" dirty="0" smtClean="0">
                <a:latin typeface="Calibri" pitchFamily="34" charset="0"/>
              </a:rPr>
              <a:t>Fra perspektiv til metode… fokus på </a:t>
            </a:r>
          </a:p>
          <a:p>
            <a:pPr marL="0" indent="0">
              <a:spcBef>
                <a:spcPts val="0"/>
              </a:spcBef>
            </a:pPr>
            <a:r>
              <a:rPr lang="da-DK" sz="2400" b="1" dirty="0" smtClean="0">
                <a:latin typeface="Calibri" pitchFamily="34" charset="0"/>
              </a:rPr>
              <a:t>elevernes perspektiver og udbytte</a:t>
            </a:r>
          </a:p>
          <a:p>
            <a:pPr marL="0" indent="0"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Hvordan og hvornår inddrages eleverne?</a:t>
            </a:r>
            <a:br>
              <a:rPr lang="da-DK" sz="2400" dirty="0" smtClean="0">
                <a:latin typeface="Calibri" pitchFamily="34" charset="0"/>
              </a:rPr>
            </a:br>
            <a:r>
              <a:rPr lang="da-DK" sz="2400" dirty="0" smtClean="0">
                <a:latin typeface="Calibri" pitchFamily="34" charset="0"/>
              </a:rPr>
              <a:t>Problemidentifikation, udviklingsarbejde, dokumentation, afrapportering?</a:t>
            </a:r>
          </a:p>
          <a:p>
            <a:pPr marL="0" indent="0"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Inspiration fra opstartsmødet i relation til metoder; logbøger, klassediskussion, fokusgruppeinterview? </a:t>
            </a:r>
          </a:p>
          <a:p>
            <a:pPr marL="0" indent="0"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Det ideelle ift. problem og projektdesignet – og hvad er muligt?</a:t>
            </a:r>
          </a:p>
          <a:p>
            <a:pPr marL="0" indent="0"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Beslutninger – og hvad skal undersøges?</a:t>
            </a:r>
          </a:p>
          <a:p>
            <a:pPr marL="0" indent="0"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Behov for sparring? Evt. ved de kommende møder.</a:t>
            </a:r>
          </a:p>
          <a:p>
            <a:pPr marL="0" indent="0">
              <a:buFont typeface="Arial" pitchFamily="34" charset="0"/>
              <a:buChar char="•"/>
            </a:pPr>
            <a:endParaRPr lang="da-DK" sz="1800" dirty="0" smtClean="0"/>
          </a:p>
        </p:txBody>
      </p:sp>
      <p:pic>
        <p:nvPicPr>
          <p:cNvPr id="35843" name="Billed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1125538"/>
            <a:ext cx="15128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Billed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1989138"/>
            <a:ext cx="169386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196975"/>
            <a:ext cx="1462088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79388" y="115888"/>
            <a:ext cx="66960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800">
                <a:solidFill>
                  <a:srgbClr val="C00000"/>
                </a:solidFill>
                <a:latin typeface="Georgia" pitchFamily="18" charset="0"/>
              </a:rPr>
              <a:t>Metoder til at undersøge elevperspektiver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23850" y="1196975"/>
            <a:ext cx="85693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eaLnBrk="0" hangingPunct="0">
              <a:lnSpc>
                <a:spcPct val="15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>
                <a:solidFill>
                  <a:srgbClr val="000000"/>
                </a:solidFill>
                <a:latin typeface="Verdana" pitchFamily="34" charset="0"/>
              </a:rPr>
              <a:t>Gruppeinterviews</a:t>
            </a:r>
            <a:r>
              <a:rPr lang="da-DK" sz="1600">
                <a:solidFill>
                  <a:srgbClr val="000000"/>
                </a:solidFill>
                <a:latin typeface="Verdana" pitchFamily="34" charset="0"/>
              </a:rPr>
              <a:t>: diskussioner, fortællinger, oplevelser = sociale gruppers fortolkninger, interaktioner og normer. Fokuseret socialitet. Indhold og interaktionsformer / forhandlinger. Optages (evt. med iphones)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>
                <a:solidFill>
                  <a:srgbClr val="000000"/>
                </a:solidFill>
                <a:latin typeface="Verdana" pitchFamily="34" charset="0"/>
              </a:rPr>
              <a:t>Mindmaps</a:t>
            </a:r>
            <a:r>
              <a:rPr lang="da-DK" sz="1600">
                <a:solidFill>
                  <a:srgbClr val="000000"/>
                </a:solidFill>
                <a:latin typeface="Verdana" pitchFamily="34" charset="0"/>
              </a:rPr>
              <a:t>: i mindre grupper eller på klassevis. Opmærksomhed på deltagelsesmønsteret – ikke hvem, men hvilke positioner / perspektiver.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>
                <a:solidFill>
                  <a:srgbClr val="000000"/>
                </a:solidFill>
                <a:latin typeface="Verdana" pitchFamily="34" charset="0"/>
              </a:rPr>
              <a:t>Netværkskort</a:t>
            </a:r>
            <a:r>
              <a:rPr lang="da-DK" sz="1600">
                <a:solidFill>
                  <a:srgbClr val="000000"/>
                </a:solidFill>
                <a:latin typeface="Verdana" pitchFamily="34" charset="0"/>
              </a:rPr>
              <a:t>. Hvem er sammen med hvem – hvornår, om hvad? Lav evt. et start og slutbillede. Har elevernes netværk rykket sig i løbet af projektet</a:t>
            </a:r>
            <a:endParaRPr lang="da-DK" sz="1600" b="1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>
                <a:solidFill>
                  <a:srgbClr val="000000"/>
                </a:solidFill>
                <a:latin typeface="Verdana" pitchFamily="34" charset="0"/>
              </a:rPr>
              <a:t>Associationskort / billeder</a:t>
            </a:r>
            <a:r>
              <a:rPr lang="da-DK" sz="1600">
                <a:solidFill>
                  <a:srgbClr val="000000"/>
                </a:solidFill>
                <a:latin typeface="Verdana" pitchFamily="34" charset="0"/>
              </a:rPr>
              <a:t>: oplevelser, følelser, før-nu-fremtid.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>
                <a:solidFill>
                  <a:srgbClr val="000000"/>
                </a:solidFill>
                <a:latin typeface="Verdana" pitchFamily="34" charset="0"/>
              </a:rPr>
              <a:t>Observationer</a:t>
            </a:r>
            <a:r>
              <a:rPr lang="da-DK" sz="1600">
                <a:solidFill>
                  <a:srgbClr val="000000"/>
                </a:solidFill>
                <a:latin typeface="Verdana" pitchFamily="34" charset="0"/>
              </a:rPr>
              <a:t>: noter, billeder, tegninger, optagelser.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>
                <a:solidFill>
                  <a:srgbClr val="000000"/>
                </a:solidFill>
                <a:latin typeface="Verdana" pitchFamily="34" charset="0"/>
              </a:rPr>
              <a:t>Skriftligt</a:t>
            </a:r>
            <a:r>
              <a:rPr lang="da-DK" sz="1600">
                <a:solidFill>
                  <a:srgbClr val="000000"/>
                </a:solidFill>
                <a:latin typeface="Verdana" pitchFamily="34" charset="0"/>
              </a:rPr>
              <a:t>: Dagbøger, non-stopskrivning, mindmaps, plancher mm (anonymt?)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>
                <a:solidFill>
                  <a:srgbClr val="000000"/>
                </a:solidFill>
                <a:latin typeface="Verdana" pitchFamily="34" charset="0"/>
              </a:rPr>
              <a:t>Institutionsdata: </a:t>
            </a:r>
            <a:r>
              <a:rPr lang="da-DK" sz="1600">
                <a:solidFill>
                  <a:srgbClr val="000000"/>
                </a:solidFill>
                <a:latin typeface="Verdana" pitchFamily="34" charset="0"/>
              </a:rPr>
              <a:t>Fx tal på fravær. Frafald, karakterer, trivelseundersøgelser, henvendelsesstatistik i studievejledningen.</a:t>
            </a:r>
            <a:endParaRPr lang="da-DK" sz="1600" b="1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i="1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i="1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ontortema">
  <a:themeElements>
    <a:clrScheme name="Kontor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tema">
      <a:majorFont>
        <a:latin typeface="Garamond"/>
        <a:ea typeface=""/>
        <a:cs typeface="Arial Unicode MS"/>
      </a:majorFont>
      <a:minorFont>
        <a:latin typeface="Garamond"/>
        <a:ea typeface=""/>
        <a:cs typeface="Arial Unicode MS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Kontortema">
  <a:themeElements>
    <a:clrScheme name="Kontor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tema">
      <a:majorFont>
        <a:latin typeface="Garamond"/>
        <a:ea typeface=""/>
        <a:cs typeface="Arial Unicode MS"/>
      </a:majorFont>
      <a:minorFont>
        <a:latin typeface="Garamond"/>
        <a:ea typeface=""/>
        <a:cs typeface="Arial Unicode MS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35135</TotalTime>
  <Words>1389</Words>
  <Application>Microsoft Office PowerPoint</Application>
  <PresentationFormat>Skærmshow (4:3)</PresentationFormat>
  <Paragraphs>116</Paragraphs>
  <Slides>9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2" baseType="lpstr">
      <vt:lpstr>1_Kontortema</vt:lpstr>
      <vt:lpstr>5_Kontortema</vt:lpstr>
      <vt:lpstr>Dokument</vt:lpstr>
      <vt:lpstr>Klasserumskultur, inklusion og fraværsbekæmpelse  Sparringsklyngebesøg</vt:lpstr>
      <vt:lpstr>Dagens program</vt:lpstr>
      <vt:lpstr>Projektindblik –  forberedte spørgsmål</vt:lpstr>
      <vt:lpstr>Projekterne: Status, erfaringer og udfordringer</vt:lpstr>
      <vt:lpstr>Inklusion, klasserumskultur og forandring</vt:lpstr>
      <vt:lpstr>Projekterne: Forandringsfokus</vt:lpstr>
      <vt:lpstr>Undersøgelse og dokumentation</vt:lpstr>
      <vt:lpstr>Inklusion, klasserumskultur og elevinddragelse I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Numbers and Words on the Problems Young People with Hearing Loss Face in Their Everyday Life</dc:title>
  <dc:creator>Niels-Henrik M. Hansen</dc:creator>
  <cp:lastModifiedBy>Poul Simon Rasmussen</cp:lastModifiedBy>
  <cp:revision>699</cp:revision>
  <cp:lastPrinted>2013-01-04T14:42:24Z</cp:lastPrinted>
  <dcterms:created xsi:type="dcterms:W3CDTF">2008-05-30T07:59:46Z</dcterms:created>
  <dcterms:modified xsi:type="dcterms:W3CDTF">2013-08-30T12:48:30Z</dcterms:modified>
</cp:coreProperties>
</file>