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Lst>
  <p:notesMasterIdLst>
    <p:notesMasterId r:id="rId20"/>
  </p:notesMasterIdLst>
  <p:sldIdLst>
    <p:sldId id="274" r:id="rId3"/>
    <p:sldId id="277" r:id="rId4"/>
    <p:sldId id="278" r:id="rId5"/>
    <p:sldId id="283" r:id="rId6"/>
    <p:sldId id="280" r:id="rId7"/>
    <p:sldId id="276" r:id="rId8"/>
    <p:sldId id="275" r:id="rId9"/>
    <p:sldId id="284" r:id="rId10"/>
    <p:sldId id="285" r:id="rId11"/>
    <p:sldId id="286" r:id="rId12"/>
    <p:sldId id="287" r:id="rId13"/>
    <p:sldId id="288" r:id="rId14"/>
    <p:sldId id="289" r:id="rId15"/>
    <p:sldId id="290" r:id="rId16"/>
    <p:sldId id="291" r:id="rId17"/>
    <p:sldId id="292" r:id="rId18"/>
    <p:sldId id="279" r:id="rId19"/>
  </p:sldIdLst>
  <p:sldSz cx="9144000" cy="6858000" type="screen4x3"/>
  <p:notesSz cx="6797675" cy="9928225"/>
  <p:defaultTex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bg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bg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bg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bg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47" autoAdjust="0"/>
  </p:normalViewPr>
  <p:slideViewPr>
    <p:cSldViewPr>
      <p:cViewPr varScale="1">
        <p:scale>
          <a:sx n="69" d="100"/>
          <a:sy n="69" d="100"/>
        </p:scale>
        <p:origin x="-1602" y="-108"/>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p:scale>
          <a:sx n="100" d="100"/>
          <a:sy n="100" d="100"/>
        </p:scale>
        <p:origin x="-1650" y="930"/>
      </p:cViewPr>
      <p:guideLst>
        <p:guide orient="horz" pos="3076"/>
        <p:guide pos="209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AutoShape 1"/>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da-DK">
              <a:latin typeface="Times New Roman" charset="0"/>
              <a:ea typeface="ＭＳ Ｐゴシック" charset="0"/>
              <a:cs typeface="Arial Unicode MS" charset="0"/>
            </a:endParaRPr>
          </a:p>
        </p:txBody>
      </p:sp>
      <p:sp>
        <p:nvSpPr>
          <p:cNvPr id="17411" name="Text Box 2"/>
          <p:cNvSpPr txBox="1">
            <a:spLocks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da-DK">
              <a:latin typeface="Times New Roman" charset="0"/>
              <a:ea typeface="ＭＳ Ｐゴシック" charset="0"/>
              <a:cs typeface="Arial Unicode MS" charset="0"/>
            </a:endParaRPr>
          </a:p>
        </p:txBody>
      </p:sp>
      <p:sp>
        <p:nvSpPr>
          <p:cNvPr id="17412" name="Text Box 3"/>
          <p:cNvSpPr txBox="1">
            <a:spLocks noChangeArrowheads="1"/>
          </p:cNvSpPr>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da-DK">
              <a:latin typeface="Times New Roman" charset="0"/>
              <a:ea typeface="ＭＳ Ｐゴシック" charset="0"/>
              <a:cs typeface="Arial Unicode MS" charset="0"/>
            </a:endParaRPr>
          </a:p>
        </p:txBody>
      </p:sp>
      <p:sp>
        <p:nvSpPr>
          <p:cNvPr id="17413" name="Rectangle 4"/>
          <p:cNvSpPr>
            <a:spLocks noGrp="1" noRot="1" noChangeAspect="1" noChangeArrowheads="1"/>
          </p:cNvSpPr>
          <p:nvPr>
            <p:ph type="sldImg"/>
          </p:nvPr>
        </p:nvSpPr>
        <p:spPr bwMode="auto">
          <a:xfrm>
            <a:off x="919163" y="744538"/>
            <a:ext cx="4959350" cy="37211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sp>
      <p:sp>
        <p:nvSpPr>
          <p:cNvPr id="7173" name="Rectangle 5"/>
          <p:cNvSpPr>
            <a:spLocks noGrp="1" noChangeArrowheads="1"/>
          </p:cNvSpPr>
          <p:nvPr>
            <p:ph type="body"/>
          </p:nvPr>
        </p:nvSpPr>
        <p:spPr bwMode="auto">
          <a:xfrm>
            <a:off x="681038" y="4718050"/>
            <a:ext cx="5435600" cy="4465638"/>
          </a:xfrm>
          <a:prstGeom prst="rect">
            <a:avLst/>
          </a:prstGeom>
          <a:noFill/>
          <a:ln w="9525">
            <a:noFill/>
            <a:round/>
            <a:headEnd/>
            <a:tailEnd/>
          </a:ln>
          <a:effectLst/>
        </p:spPr>
        <p:txBody>
          <a:bodyPr vert="horz" wrap="square" lIns="95760" tIns="47880" rIns="95760" bIns="47880" numCol="1" anchor="t" anchorCtr="0" compatLnSpc="1">
            <a:prstTxWarp prst="textNoShape">
              <a:avLst/>
            </a:prstTxWarp>
          </a:bodyPr>
          <a:lstStyle/>
          <a:p>
            <a:pPr lvl="0"/>
            <a:endParaRPr lang="da-DK" noProof="0" smtClean="0"/>
          </a:p>
        </p:txBody>
      </p:sp>
      <p:sp>
        <p:nvSpPr>
          <p:cNvPr id="17415" name="Text Box 6"/>
          <p:cNvSpPr txBox="1">
            <a:spLocks noChangeArrowheads="1"/>
          </p:cNvSpPr>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da-DK">
              <a:latin typeface="Times New Roman" charset="0"/>
              <a:ea typeface="ＭＳ Ｐゴシック" charset="0"/>
              <a:cs typeface="Arial Unicode MS" charset="0"/>
            </a:endParaRPr>
          </a:p>
        </p:txBody>
      </p:sp>
      <p:sp>
        <p:nvSpPr>
          <p:cNvPr id="7175" name="Rectangle 7"/>
          <p:cNvSpPr>
            <a:spLocks noGrp="1" noChangeArrowheads="1"/>
          </p:cNvSpPr>
          <p:nvPr>
            <p:ph type="sldNum"/>
          </p:nvPr>
        </p:nvSpPr>
        <p:spPr bwMode="auto">
          <a:xfrm>
            <a:off x="3851275" y="9431338"/>
            <a:ext cx="2944813" cy="495300"/>
          </a:xfrm>
          <a:prstGeom prst="rect">
            <a:avLst/>
          </a:prstGeom>
          <a:noFill/>
          <a:ln w="9525">
            <a:noFill/>
            <a:round/>
            <a:headEnd/>
            <a:tailEnd/>
          </a:ln>
          <a:effectLst/>
        </p:spPr>
        <p:txBody>
          <a:bodyPr vert="horz" wrap="square" lIns="95760" tIns="47880" rIns="95760" bIns="4788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Arial" pitchFamily="34" charset="0"/>
              </a:defRPr>
            </a:lvl1pPr>
          </a:lstStyle>
          <a:p>
            <a:fld id="{1886CD2B-399D-4FC9-8631-E73C48B3F282}" type="slidenum">
              <a:rPr lang="da-DK"/>
              <a:pPr/>
              <a:t>‹nr.›</a:t>
            </a:fld>
            <a:endParaRPr lang="da-DK"/>
          </a:p>
        </p:txBody>
      </p:sp>
    </p:spTree>
    <p:extLst>
      <p:ext uri="{BB962C8B-B14F-4D97-AF65-F5344CB8AC3E}">
        <p14:creationId xmlns:p14="http://schemas.microsoft.com/office/powerpoint/2010/main" val="183801507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Forandringsteori</a:t>
            </a:r>
            <a:r>
              <a:rPr lang="da-DK" baseline="0" dirty="0" smtClean="0"/>
              <a:t> – hvis </a:t>
            </a:r>
            <a:r>
              <a:rPr lang="da-DK" baseline="0" dirty="0" err="1" smtClean="0"/>
              <a:t>klasserumskulturen</a:t>
            </a:r>
            <a:r>
              <a:rPr lang="da-DK" baseline="0" dirty="0" smtClean="0"/>
              <a:t> styrkes, så vil flere elever også kunne inkluderes i klassen, ligesom flere elver vil opleve motivation. Begge dele vil styrke elevernes læring.</a:t>
            </a:r>
          </a:p>
          <a:p>
            <a:r>
              <a:rPr lang="da-DK" baseline="0" dirty="0" smtClean="0"/>
              <a:t>Susanne vil underbygge denne forståelse af, hvilke indsatser, der er brug for</a:t>
            </a:r>
            <a:endParaRPr lang="da-DK" dirty="0"/>
          </a:p>
        </p:txBody>
      </p:sp>
      <p:sp>
        <p:nvSpPr>
          <p:cNvPr id="4" name="Pladsholder til diasnummer 3"/>
          <p:cNvSpPr>
            <a:spLocks noGrp="1"/>
          </p:cNvSpPr>
          <p:nvPr>
            <p:ph type="sldNum" idx="10"/>
          </p:nvPr>
        </p:nvSpPr>
        <p:spPr/>
        <p:txBody>
          <a:bodyPr/>
          <a:lstStyle/>
          <a:p>
            <a:fld id="{1886CD2B-399D-4FC9-8631-E73C48B3F282}" type="slidenum">
              <a:rPr lang="da-DK" smtClean="0"/>
              <a:pPr/>
              <a:t>2</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94CD6D20-00B6-4C85-B29D-475BA5E3DD7A}" type="slidenum">
              <a:rPr lang="da-DK"/>
              <a:pPr/>
              <a:t>14</a:t>
            </a:fld>
            <a:endParaRPr lang="da-DK"/>
          </a:p>
        </p:txBody>
      </p:sp>
      <p:sp>
        <p:nvSpPr>
          <p:cNvPr id="89091" name="Rectangle 1"/>
          <p:cNvSpPr>
            <a:spLocks noGrp="1" noRot="1" noChangeAspect="1" noChangeArrowheads="1" noTextEdit="1"/>
          </p:cNvSpPr>
          <p:nvPr>
            <p:ph type="sldImg"/>
          </p:nvPr>
        </p:nvSpPr>
        <p:spPr>
          <a:xfrm>
            <a:off x="917575" y="744538"/>
            <a:ext cx="4964113" cy="3724275"/>
          </a:xfrm>
          <a:solidFill>
            <a:srgbClr val="FFFFFF"/>
          </a:solidFill>
        </p:spPr>
      </p:sp>
      <p:sp>
        <p:nvSpPr>
          <p:cNvPr id="95236" name="Text Box 2"/>
          <p:cNvSpPr>
            <a:spLocks noGrp="1" noChangeArrowheads="1"/>
          </p:cNvSpPr>
          <p:nvPr>
            <p:ph type="body" idx="1"/>
          </p:nvPr>
        </p:nvSpPr>
        <p:spPr>
          <a:xfrm>
            <a:off x="681038" y="4718050"/>
            <a:ext cx="5437187" cy="8664575"/>
          </a:xfrm>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a-DK" sz="1200" dirty="0" smtClean="0">
                <a:solidFill>
                  <a:schemeClr val="tx1"/>
                </a:solidFill>
                <a:latin typeface="Verdana" pitchFamily="34" charset="0"/>
              </a:rPr>
              <a:t>Vente på at blive </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plukket</a:t>
            </a:r>
            <a:r>
              <a:rPr lang="da-DK" altLang="da-DK" sz="1200" dirty="0" smtClean="0">
                <a:solidFill>
                  <a:schemeClr val="tx1"/>
                </a:solidFill>
                <a:latin typeface="Verdana" pitchFamily="34" charset="0"/>
              </a:rPr>
              <a:t>’</a:t>
            </a:r>
            <a:r>
              <a:rPr lang="da-DK" altLang="da-DK" sz="1200" baseline="0" dirty="0" smtClean="0">
                <a:solidFill>
                  <a:schemeClr val="tx1"/>
                </a:solidFill>
                <a:latin typeface="Verdana" pitchFamily="34" charset="0"/>
              </a:rPr>
              <a:t> - </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tage sig sammen</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 </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at blive skubbet lidt</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a-DK" sz="1200" dirty="0" err="1" smtClean="0">
                <a:solidFill>
                  <a:schemeClr val="tx1"/>
                </a:solidFill>
                <a:latin typeface="Verdana" pitchFamily="34" charset="0"/>
              </a:rPr>
              <a:t>Doxa</a:t>
            </a:r>
            <a:r>
              <a:rPr lang="da-DK" sz="1200" dirty="0" smtClean="0">
                <a:solidFill>
                  <a:schemeClr val="tx1"/>
                </a:solidFill>
                <a:latin typeface="Verdana" pitchFamily="34" charset="0"/>
              </a:rPr>
              <a:t> og </a:t>
            </a:r>
            <a:r>
              <a:rPr lang="da-DK" sz="1200" dirty="0" err="1" smtClean="0">
                <a:solidFill>
                  <a:schemeClr val="tx1"/>
                </a:solidFill>
                <a:latin typeface="Verdana" pitchFamily="34" charset="0"/>
              </a:rPr>
              <a:t>illusio</a:t>
            </a:r>
            <a:r>
              <a:rPr lang="da-DK" sz="1200" dirty="0" smtClean="0">
                <a:solidFill>
                  <a:schemeClr val="tx1"/>
                </a:solidFill>
                <a:latin typeface="Verdana" pitchFamily="34" charset="0"/>
              </a:rPr>
              <a:t> = </a:t>
            </a:r>
            <a:r>
              <a:rPr lang="da-DK" sz="1200" dirty="0" err="1" smtClean="0">
                <a:solidFill>
                  <a:schemeClr val="tx1"/>
                </a:solidFill>
                <a:latin typeface="Verdana" pitchFamily="34" charset="0"/>
              </a:rPr>
              <a:t>inter-esse</a:t>
            </a:r>
            <a:r>
              <a:rPr lang="da-DK" sz="1200" dirty="0" smtClean="0">
                <a:solidFill>
                  <a:schemeClr val="tx1"/>
                </a:solidFill>
                <a:latin typeface="Verdana" pitchFamily="34" charset="0"/>
              </a:rPr>
              <a:t> = tage del i. </a:t>
            </a:r>
          </a:p>
          <a:p>
            <a:endParaRPr lang="da-DK" dirty="0" smtClean="0">
              <a:latin typeface="Georgia" pitchFamily="18" charset="0"/>
              <a:ea typeface="Arial Unicode MS" pitchFamily="34" charset="-128"/>
              <a:cs typeface="Arial Unicode MS" pitchFamily="34" charset="-128"/>
            </a:endParaRPr>
          </a:p>
          <a:p>
            <a:r>
              <a:rPr lang="da-DK" dirty="0" smtClean="0">
                <a:latin typeface="Georgia" pitchFamily="18" charset="0"/>
                <a:ea typeface="Arial Unicode MS" pitchFamily="34" charset="-128"/>
                <a:cs typeface="Arial Unicode MS" pitchFamily="34" charset="-128"/>
              </a:rPr>
              <a:t>Deltagelse = Præstation og inddragelse… og/eller = læring?</a:t>
            </a:r>
          </a:p>
          <a:p>
            <a:pPr eaLnBrk="1" hangingPunct="1">
              <a:spcBef>
                <a:spcPts val="500"/>
              </a:spcBef>
            </a:pPr>
            <a:r>
              <a:rPr lang="da-DK" altLang="da-DK" dirty="0" smtClean="0">
                <a:latin typeface="Verdana" pitchFamily="34" charset="0"/>
              </a:rPr>
              <a:t>”</a:t>
            </a:r>
            <a:r>
              <a:rPr lang="da-DK" dirty="0" smtClean="0">
                <a:latin typeface="Verdana" pitchFamily="34" charset="0"/>
              </a:rPr>
              <a:t>… hvis jeg kunne tage mig sammen til at sige noget…</a:t>
            </a:r>
            <a:r>
              <a:rPr lang="da-DK" altLang="da-DK" dirty="0" smtClean="0">
                <a:latin typeface="Verdana" pitchFamily="34" charset="0"/>
              </a:rPr>
              <a:t>”</a:t>
            </a:r>
            <a:endParaRPr lang="da-DK" dirty="0" smtClean="0">
              <a:latin typeface="Verdana" pitchFamily="34" charset="0"/>
            </a:endParaRPr>
          </a:p>
          <a:p>
            <a:pPr eaLnBrk="1" hangingPunct="1">
              <a:spcBef>
                <a:spcPts val="500"/>
              </a:spcBef>
            </a:pPr>
            <a:r>
              <a:rPr lang="da-DK" dirty="0" smtClean="0">
                <a:latin typeface="Verdana" pitchFamily="34" charset="0"/>
              </a:rPr>
              <a:t>Strategi = handler fornuftigt, men ikke nødvendigvis bevidst.</a:t>
            </a:r>
          </a:p>
          <a:p>
            <a:pPr eaLnBrk="1" hangingPunct="1">
              <a:spcBef>
                <a:spcPts val="500"/>
              </a:spcBef>
            </a:pPr>
            <a:r>
              <a:rPr lang="da-DK" dirty="0" smtClean="0">
                <a:latin typeface="Verdana" pitchFamily="34" charset="0"/>
              </a:rPr>
              <a:t>Den praktiske sans, og den praktiske tro = retningsgivende, sansen for spillet. En kropstilstand.</a:t>
            </a:r>
          </a:p>
          <a:p>
            <a:pPr eaLnBrk="1" hangingPunct="1">
              <a:spcBef>
                <a:spcPts val="500"/>
              </a:spcBef>
            </a:pPr>
            <a:r>
              <a:rPr lang="da-DK" dirty="0" smtClean="0">
                <a:latin typeface="Verdana" pitchFamily="34" charset="0"/>
              </a:rPr>
              <a:t>Accept af spillets grundlag, </a:t>
            </a:r>
            <a:r>
              <a:rPr lang="da-DK" dirty="0" err="1" smtClean="0">
                <a:latin typeface="Verdana" pitchFamily="34" charset="0"/>
              </a:rPr>
              <a:t>doxa</a:t>
            </a:r>
            <a:r>
              <a:rPr lang="da-DK" dirty="0" smtClean="0">
                <a:latin typeface="Verdana" pitchFamily="34" charset="0"/>
              </a:rPr>
              <a:t>. </a:t>
            </a:r>
            <a:r>
              <a:rPr lang="da-DK" dirty="0" err="1" smtClean="0">
                <a:latin typeface="Verdana" pitchFamily="34" charset="0"/>
              </a:rPr>
              <a:t>Illusio</a:t>
            </a:r>
            <a:r>
              <a:rPr lang="da-DK" dirty="0" smtClean="0">
                <a:latin typeface="Verdana" pitchFamily="34" charset="0"/>
              </a:rPr>
              <a:t> = investering i spillet.</a:t>
            </a:r>
          </a:p>
          <a:p>
            <a:pPr eaLnBrk="1" hangingPunct="1">
              <a:spcBef>
                <a:spcPts val="500"/>
              </a:spcBef>
              <a:buFontTx/>
              <a:buChar char="-"/>
            </a:pPr>
            <a:r>
              <a:rPr lang="da-DK" altLang="da-DK" dirty="0" smtClean="0">
                <a:solidFill>
                  <a:schemeClr val="tx1"/>
                </a:solidFill>
                <a:latin typeface="Verdana" pitchFamily="34" charset="0"/>
              </a:rPr>
              <a:t>’</a:t>
            </a:r>
            <a:r>
              <a:rPr lang="da-DK" altLang="ja-JP" dirty="0" err="1" smtClean="0">
                <a:solidFill>
                  <a:schemeClr val="tx1"/>
                </a:solidFill>
                <a:latin typeface="Verdana" pitchFamily="34" charset="0"/>
              </a:rPr>
              <a:t>Doxa</a:t>
            </a:r>
            <a:r>
              <a:rPr lang="da-DK" altLang="da-DK" dirty="0" smtClean="0">
                <a:solidFill>
                  <a:schemeClr val="tx1"/>
                </a:solidFill>
                <a:latin typeface="Verdana" pitchFamily="34" charset="0"/>
              </a:rPr>
              <a:t>’</a:t>
            </a:r>
            <a:r>
              <a:rPr lang="da-DK" altLang="ja-JP" dirty="0" smtClean="0">
                <a:solidFill>
                  <a:schemeClr val="tx1"/>
                </a:solidFill>
                <a:latin typeface="Verdana" pitchFamily="34" charset="0"/>
              </a:rPr>
              <a:t> (logik) og praktisk sans = en kropstilstand, tro og </a:t>
            </a:r>
            <a:r>
              <a:rPr lang="da-DK" altLang="da-DK" dirty="0" smtClean="0">
                <a:solidFill>
                  <a:schemeClr val="tx1"/>
                </a:solidFill>
                <a:latin typeface="Verdana" pitchFamily="34" charset="0"/>
              </a:rPr>
              <a:t>’</a:t>
            </a:r>
            <a:r>
              <a:rPr lang="da-DK" altLang="ja-JP" dirty="0" smtClean="0">
                <a:solidFill>
                  <a:schemeClr val="tx1"/>
                </a:solidFill>
                <a:latin typeface="Verdana" pitchFamily="34" charset="0"/>
              </a:rPr>
              <a:t>selvekskludering</a:t>
            </a:r>
            <a:r>
              <a:rPr lang="da-DK" altLang="da-DK" dirty="0" smtClean="0">
                <a:solidFill>
                  <a:schemeClr val="tx1"/>
                </a:solidFill>
                <a:latin typeface="Verdana" pitchFamily="34" charset="0"/>
              </a:rPr>
              <a:t>’</a:t>
            </a:r>
            <a:endParaRPr lang="da-DK" altLang="ja-JP" dirty="0" smtClean="0">
              <a:solidFill>
                <a:schemeClr val="tx1"/>
              </a:solidFill>
              <a:latin typeface="Verdana" pitchFamily="34" charset="0"/>
            </a:endParaRPr>
          </a:p>
          <a:p>
            <a:pPr eaLnBrk="1" hangingPunct="1">
              <a:spcBef>
                <a:spcPts val="500"/>
              </a:spcBef>
              <a:buFontTx/>
              <a:buChar char="-"/>
            </a:pPr>
            <a:r>
              <a:rPr lang="da-DK" dirty="0" err="1" smtClean="0">
                <a:solidFill>
                  <a:schemeClr val="tx1"/>
                </a:solidFill>
                <a:latin typeface="Verdana" pitchFamily="34" charset="0"/>
              </a:rPr>
              <a:t>Illusio</a:t>
            </a:r>
            <a:r>
              <a:rPr lang="da-DK" dirty="0" smtClean="0">
                <a:solidFill>
                  <a:schemeClr val="tx1"/>
                </a:solidFill>
                <a:latin typeface="Verdana" pitchFamily="34" charset="0"/>
              </a:rPr>
              <a:t> = </a:t>
            </a:r>
            <a:r>
              <a:rPr lang="da-DK" dirty="0" err="1" smtClean="0">
                <a:solidFill>
                  <a:schemeClr val="tx1"/>
                </a:solidFill>
                <a:latin typeface="Verdana" pitchFamily="34" charset="0"/>
              </a:rPr>
              <a:t>inter-esse</a:t>
            </a:r>
            <a:r>
              <a:rPr lang="da-DK" dirty="0" smtClean="0">
                <a:solidFill>
                  <a:schemeClr val="tx1"/>
                </a:solidFill>
                <a:latin typeface="Verdana" pitchFamily="34" charset="0"/>
              </a:rPr>
              <a:t> = tage del i = deltage.</a:t>
            </a:r>
          </a:p>
          <a:p>
            <a:pPr eaLnBrk="1" hangingPunct="1">
              <a:spcBef>
                <a:spcPts val="500"/>
              </a:spcBef>
            </a:pPr>
            <a:endParaRPr lang="da-DK" dirty="0" smtClean="0">
              <a:latin typeface="Verdana" pitchFamily="34" charset="0"/>
            </a:endParaRPr>
          </a:p>
          <a:p>
            <a:pPr eaLnBrk="1" hangingPunct="1">
              <a:spcBef>
                <a:spcPts val="500"/>
              </a:spcBef>
            </a:pPr>
            <a:endParaRPr lang="da-DK" dirty="0" smtClean="0">
              <a:latin typeface="Verdana" pitchFamily="34" charset="0"/>
            </a:endParaRPr>
          </a:p>
          <a:p>
            <a:pPr eaLnBrk="1" hangingPunct="1">
              <a:spcBef>
                <a:spcPts val="500"/>
              </a:spcBef>
            </a:pPr>
            <a:endParaRPr lang="da-DK" dirty="0" smtClean="0">
              <a:latin typeface="Verdana" pitchFamily="34" charset="0"/>
            </a:endParaRPr>
          </a:p>
          <a:p>
            <a:pPr eaLnBrk="1" hangingPunct="1">
              <a:spcBef>
                <a:spcPts val="500"/>
              </a:spcBef>
            </a:pPr>
            <a:r>
              <a:rPr lang="da-DK" altLang="da-DK" dirty="0" smtClean="0">
                <a:latin typeface="Verdana" pitchFamily="34" charset="0"/>
              </a:rPr>
              <a:t>”</a:t>
            </a:r>
            <a:r>
              <a:rPr lang="da-DK" dirty="0" smtClean="0">
                <a:latin typeface="Verdana" pitchFamily="34" charset="0"/>
              </a:rPr>
              <a:t>Selvsikker på sig selv</a:t>
            </a:r>
            <a:r>
              <a:rPr lang="da-DK" altLang="da-DK" dirty="0" smtClean="0">
                <a:latin typeface="Verdana" pitchFamily="34" charset="0"/>
              </a:rPr>
              <a:t>”</a:t>
            </a:r>
            <a:r>
              <a:rPr lang="da-DK" dirty="0" smtClean="0">
                <a:latin typeface="Verdana" pitchFamily="34" charset="0"/>
              </a:rPr>
              <a:t> – om pige i </a:t>
            </a:r>
            <a:r>
              <a:rPr lang="da-DK" dirty="0" err="1" smtClean="0">
                <a:latin typeface="Verdana" pitchFamily="34" charset="0"/>
              </a:rPr>
              <a:t>Stx</a:t>
            </a:r>
            <a:r>
              <a:rPr lang="da-DK" dirty="0" smtClean="0">
                <a:latin typeface="Verdana" pitchFamily="34" charset="0"/>
              </a:rPr>
              <a:t> SJ. Skal jo også have noget at sige – kan ikke bare markere og byde ind med noget. </a:t>
            </a:r>
          </a:p>
          <a:p>
            <a:pPr eaLnBrk="1" hangingPunct="1">
              <a:spcBef>
                <a:spcPts val="500"/>
              </a:spcBef>
            </a:pPr>
            <a:r>
              <a:rPr lang="da-DK" dirty="0" smtClean="0">
                <a:latin typeface="Verdana" pitchFamily="34" charset="0"/>
              </a:rPr>
              <a:t>Vigtigt også at bemærke forskellen på de to elevers positioner; én fra gruppen/positionen af elever der har vanskeligt ved at få noget sagt i timerne, én fra positionen der netop er kommet ud over denne vanskelighed, og får sagt noget jævnligt. </a:t>
            </a:r>
          </a:p>
          <a:p>
            <a:pPr eaLnBrk="1" hangingPunct="1">
              <a:spcBef>
                <a:spcPts val="500"/>
              </a:spcBef>
            </a:pPr>
            <a:endParaRPr lang="da-DK" dirty="0" smtClean="0">
              <a:latin typeface="Verdana" pitchFamily="34" charset="0"/>
            </a:endParaRPr>
          </a:p>
          <a:p>
            <a:pPr eaLnBrk="1" hangingPunct="1">
              <a:spcBef>
                <a:spcPts val="500"/>
              </a:spcBef>
            </a:pPr>
            <a:r>
              <a:rPr lang="da-DK" dirty="0" smtClean="0">
                <a:latin typeface="Verdana" pitchFamily="34" charset="0"/>
              </a:rPr>
              <a:t>Den praktiske tro = en kropstilstand (og ikke en sindstilstand).</a:t>
            </a:r>
          </a:p>
          <a:p>
            <a:pPr eaLnBrk="1" hangingPunct="1">
              <a:spcBef>
                <a:spcPts val="500"/>
              </a:spcBef>
            </a:pPr>
            <a:r>
              <a:rPr lang="da-DK" dirty="0" smtClean="0">
                <a:latin typeface="Verdana" pitchFamily="34" charset="0"/>
              </a:rPr>
              <a:t>Opmærksom på koderne – men </a:t>
            </a:r>
            <a:r>
              <a:rPr lang="da-DK" altLang="da-DK" dirty="0" smtClean="0">
                <a:latin typeface="Verdana" pitchFamily="34" charset="0"/>
              </a:rPr>
              <a:t>’</a:t>
            </a:r>
            <a:r>
              <a:rPr lang="da-DK" dirty="0" smtClean="0">
                <a:latin typeface="Verdana" pitchFamily="34" charset="0"/>
              </a:rPr>
              <a:t>gør det ikke, da de har vanskeligt ved det</a:t>
            </a:r>
            <a:r>
              <a:rPr lang="da-DK" altLang="da-DK" dirty="0" smtClean="0">
                <a:latin typeface="Verdana" pitchFamily="34" charset="0"/>
              </a:rPr>
              <a:t>’</a:t>
            </a:r>
            <a:r>
              <a:rPr lang="da-DK" dirty="0" smtClean="0">
                <a:latin typeface="Verdana" pitchFamily="34" charset="0"/>
              </a:rPr>
              <a:t>. En konstant oplevelse af at </a:t>
            </a:r>
            <a:r>
              <a:rPr lang="da-DK" altLang="da-DK" dirty="0" smtClean="0">
                <a:latin typeface="Verdana" pitchFamily="34" charset="0"/>
              </a:rPr>
              <a:t>’</a:t>
            </a:r>
            <a:r>
              <a:rPr lang="da-DK" dirty="0" smtClean="0">
                <a:latin typeface="Verdana" pitchFamily="34" charset="0"/>
              </a:rPr>
              <a:t>gøre det anerledes</a:t>
            </a:r>
            <a:r>
              <a:rPr lang="da-DK" altLang="da-DK" dirty="0" smtClean="0">
                <a:latin typeface="Verdana" pitchFamily="34" charset="0"/>
              </a:rPr>
              <a:t>’</a:t>
            </a:r>
            <a:r>
              <a:rPr lang="da-DK" dirty="0" smtClean="0">
                <a:latin typeface="Verdana" pitchFamily="34" charset="0"/>
              </a:rPr>
              <a:t> og at </a:t>
            </a:r>
            <a:r>
              <a:rPr lang="da-DK" altLang="da-DK" dirty="0" smtClean="0">
                <a:latin typeface="Verdana" pitchFamily="34" charset="0"/>
              </a:rPr>
              <a:t>’</a:t>
            </a:r>
            <a:r>
              <a:rPr lang="da-DK" dirty="0" smtClean="0">
                <a:latin typeface="Verdana" pitchFamily="34" charset="0"/>
              </a:rPr>
              <a:t>gøre en indsats, der ikke belønnes</a:t>
            </a:r>
            <a:r>
              <a:rPr lang="da-DK" altLang="da-DK" dirty="0" smtClean="0">
                <a:latin typeface="Verdana" pitchFamily="34" charset="0"/>
              </a:rPr>
              <a:t>’</a:t>
            </a:r>
            <a:r>
              <a:rPr lang="da-DK" dirty="0" smtClean="0">
                <a:latin typeface="Verdana" pitchFamily="34" charset="0"/>
              </a:rPr>
              <a:t>.</a:t>
            </a:r>
          </a:p>
          <a:p>
            <a:pPr eaLnBrk="1" hangingPunct="1">
              <a:spcBef>
                <a:spcPts val="500"/>
              </a:spcBef>
            </a:pPr>
            <a:r>
              <a:rPr lang="da-DK" altLang="da-DK" dirty="0" smtClean="0">
                <a:latin typeface="Verdana" pitchFamily="34" charset="0"/>
              </a:rPr>
              <a:t>’</a:t>
            </a:r>
            <a:r>
              <a:rPr lang="da-DK" dirty="0" smtClean="0">
                <a:latin typeface="Verdana" pitchFamily="34" charset="0"/>
              </a:rPr>
              <a:t>Selvekskludering</a:t>
            </a:r>
            <a:r>
              <a:rPr lang="da-DK" altLang="da-DK" dirty="0" smtClean="0">
                <a:latin typeface="Verdana" pitchFamily="34" charset="0"/>
              </a:rPr>
              <a:t>’</a:t>
            </a:r>
            <a:r>
              <a:rPr lang="da-DK" dirty="0" smtClean="0">
                <a:latin typeface="Verdana" pitchFamily="34" charset="0"/>
              </a:rPr>
              <a:t> – har knækket koden, men agerer ikke ud fra det. </a:t>
            </a:r>
            <a:r>
              <a:rPr lang="da-DK" altLang="da-DK" dirty="0" smtClean="0">
                <a:latin typeface="Verdana" pitchFamily="34" charset="0"/>
              </a:rPr>
              <a:t>’</a:t>
            </a:r>
            <a:r>
              <a:rPr lang="da-DK" dirty="0" smtClean="0">
                <a:latin typeface="Verdana" pitchFamily="34" charset="0"/>
              </a:rPr>
              <a:t>Sådan én som mig</a:t>
            </a:r>
            <a:r>
              <a:rPr lang="da-DK" altLang="da-DK" dirty="0" smtClean="0">
                <a:latin typeface="Verdana" pitchFamily="34" charset="0"/>
              </a:rPr>
              <a:t>’</a:t>
            </a:r>
            <a:r>
              <a:rPr lang="da-DK" dirty="0" smtClean="0">
                <a:latin typeface="Verdana" pitchFamily="34" charset="0"/>
              </a:rPr>
              <a:t> = position.</a:t>
            </a:r>
          </a:p>
          <a:p>
            <a:pPr eaLnBrk="1" hangingPunct="1">
              <a:spcBef>
                <a:spcPts val="500"/>
              </a:spcBef>
            </a:pPr>
            <a:endParaRPr lang="da-DK" dirty="0" smtClean="0">
              <a:latin typeface="Verdana" pitchFamily="34" charset="0"/>
            </a:endParaRPr>
          </a:p>
          <a:p>
            <a:pPr eaLnBrk="1" hangingPunct="1">
              <a:spcBef>
                <a:spcPts val="500"/>
              </a:spcBef>
            </a:pPr>
            <a:endParaRPr lang="da-DK" dirty="0" smtClean="0">
              <a:latin typeface="Verdana" pitchFamily="34" charset="0"/>
            </a:endParaRPr>
          </a:p>
          <a:p>
            <a:endParaRPr lang="da-DK" dirty="0" smtClean="0">
              <a:latin typeface="Georgia" pitchFamily="18" charset="0"/>
              <a:ea typeface="Arial Unicode MS" pitchFamily="34" charset="-128"/>
              <a:cs typeface="Arial Unicode MS" pitchFamily="34" charset="-128"/>
            </a:endParaRPr>
          </a:p>
          <a:p>
            <a:endParaRPr lang="da-DK" dirty="0" smtClean="0">
              <a:latin typeface="Georgia" pitchFamily="18" charset="0"/>
              <a:ea typeface="Arial Unicode MS" pitchFamily="34" charset="-128"/>
              <a:cs typeface="Arial Unicode MS" pitchFamily="34" charset="-128"/>
            </a:endParaRP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FD6557-B47A-4EAB-8081-E7BC3F472EA3}"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da-DK" sz="120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EFF8B88E-6837-4CCB-8EA4-586B5C11CFC9}" type="slidenum">
              <a:rPr lang="da-DK"/>
              <a:pPr/>
              <a:t>15</a:t>
            </a:fld>
            <a:endParaRPr lang="da-DK"/>
          </a:p>
        </p:txBody>
      </p:sp>
      <p:sp>
        <p:nvSpPr>
          <p:cNvPr id="91139" name="Rectangle 1"/>
          <p:cNvSpPr>
            <a:spLocks noGrp="1" noRot="1" noChangeAspect="1" noChangeArrowheads="1" noTextEdit="1"/>
          </p:cNvSpPr>
          <p:nvPr>
            <p:ph type="sldImg"/>
          </p:nvPr>
        </p:nvSpPr>
        <p:spPr>
          <a:xfrm>
            <a:off x="917575" y="744538"/>
            <a:ext cx="4964113" cy="3724275"/>
          </a:xfrm>
          <a:solidFill>
            <a:srgbClr val="FFFFFF"/>
          </a:solidFill>
        </p:spPr>
      </p:sp>
      <p:sp>
        <p:nvSpPr>
          <p:cNvPr id="91140" name="Text Box 2"/>
          <p:cNvSpPr>
            <a:spLocks noGrp="1" noChangeArrowheads="1"/>
          </p:cNvSpPr>
          <p:nvPr>
            <p:ph type="body" idx="1"/>
          </p:nvPr>
        </p:nvSpPr>
        <p:spPr>
          <a:xfrm>
            <a:off x="681038" y="4718050"/>
            <a:ext cx="5437187" cy="8664575"/>
          </a:xfrm>
          <a:noFill/>
        </p:spPr>
        <p:txBody>
          <a:bodyPr/>
          <a:lstStyle/>
          <a:p>
            <a:r>
              <a:rPr lang="da-DK" dirty="0" smtClean="0">
                <a:latin typeface="Georgia" pitchFamily="18" charset="0"/>
                <a:ea typeface="Arial Unicode MS" pitchFamily="34" charset="-128"/>
                <a:cs typeface="Arial Unicode MS" pitchFamily="34" charset="-128"/>
              </a:rPr>
              <a:t>Alexander = én de alle forholder sig til. Definerer ham i udgangspunktet som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en god elev</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Men ender med at afvise det, da de synes han er arrogant, ikke bruger sin viden til at skal gode relationer, men markerer sig selv som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bedre</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a-DK" altLang="da-DK" sz="1200" i="1" dirty="0" smtClean="0">
                <a:solidFill>
                  <a:srgbClr val="000000"/>
                </a:solidFill>
                <a:latin typeface="Verdana" pitchFamily="34" charset="0"/>
              </a:rPr>
              <a:t>”</a:t>
            </a:r>
            <a:r>
              <a:rPr lang="da-DK" sz="1200" i="1" dirty="0" smtClean="0">
                <a:solidFill>
                  <a:srgbClr val="000000"/>
                </a:solidFill>
                <a:latin typeface="Verdana" pitchFamily="34" charset="0"/>
              </a:rPr>
              <a:t>…en irriterende dreng. Han prøver lige at sætte alle andre i et dårligt lys, for han skal lige være den bedste altid.</a:t>
            </a:r>
            <a:r>
              <a:rPr lang="da-DK" altLang="da-DK" sz="1200" i="1" dirty="0" smtClean="0">
                <a:solidFill>
                  <a:srgbClr val="000000"/>
                </a:solidFill>
                <a:latin typeface="Verdana" pitchFamily="34" charset="0"/>
              </a:rPr>
              <a:t>”</a:t>
            </a:r>
            <a:r>
              <a:rPr lang="da-DK" sz="1200" i="1" dirty="0" smtClean="0">
                <a:solidFill>
                  <a:srgbClr val="000000"/>
                </a:solidFill>
                <a:latin typeface="Verdana" pitchFamily="34" charset="0"/>
              </a:rPr>
              <a:t> </a:t>
            </a:r>
            <a:r>
              <a:rPr lang="da-DK" sz="1200" dirty="0" smtClean="0">
                <a:solidFill>
                  <a:srgbClr val="000000"/>
                </a:solidFill>
                <a:latin typeface="Verdana" pitchFamily="34" charset="0"/>
              </a:rPr>
              <a:t>(Hhx </a:t>
            </a:r>
            <a:r>
              <a:rPr lang="da-DK" sz="1200" dirty="0" err="1" smtClean="0">
                <a:solidFill>
                  <a:srgbClr val="000000"/>
                </a:solidFill>
                <a:latin typeface="Verdana" pitchFamily="34" charset="0"/>
              </a:rPr>
              <a:t>Sj</a:t>
            </a:r>
            <a:r>
              <a:rPr lang="da-DK" sz="1200" dirty="0" smtClean="0">
                <a:solidFill>
                  <a:srgbClr val="000000"/>
                </a:solidFill>
                <a:latin typeface="Verdana" pitchFamily="34" charset="0"/>
              </a:rPr>
              <a:t>, drenge), og </a:t>
            </a:r>
          </a:p>
          <a:p>
            <a:endParaRPr lang="da-DK" dirty="0" smtClean="0">
              <a:latin typeface="Georgia" pitchFamily="18" charset="0"/>
              <a:ea typeface="Arial Unicode MS" pitchFamily="34" charset="-128"/>
              <a:cs typeface="Arial Unicode MS" pitchFamily="34" charset="-128"/>
            </a:endParaRPr>
          </a:p>
          <a:p>
            <a:r>
              <a:rPr lang="da-DK" dirty="0" smtClean="0">
                <a:latin typeface="Georgia" pitchFamily="18" charset="0"/>
                <a:ea typeface="Arial Unicode MS" pitchFamily="34" charset="-128"/>
                <a:cs typeface="Arial Unicode MS" pitchFamily="34" charset="-128"/>
              </a:rPr>
              <a:t>Definitionen af klogskab – hvor kommer det fra? Handler om at have overskud til at kunne agere både i forhold til det faglige og det sociale.</a:t>
            </a:r>
          </a:p>
          <a:p>
            <a:endParaRPr lang="da-DK" dirty="0" smtClean="0">
              <a:latin typeface="Verdana" pitchFamily="34" charset="0"/>
            </a:endParaRPr>
          </a:p>
          <a:p>
            <a:r>
              <a:rPr lang="da-DK" altLang="da-DK" i="1" dirty="0" smtClean="0">
                <a:latin typeface="Verdana" pitchFamily="34" charset="0"/>
              </a:rPr>
              <a:t>”</a:t>
            </a:r>
            <a:r>
              <a:rPr lang="da-DK" i="1" dirty="0" smtClean="0">
                <a:latin typeface="Verdana" pitchFamily="34" charset="0"/>
              </a:rPr>
              <a:t>Vi er lidt…, nogle gange ville jeg sige, at vi er en Party-</a:t>
            </a:r>
            <a:r>
              <a:rPr lang="da-DK" i="1" dirty="0" err="1" smtClean="0">
                <a:latin typeface="Verdana" pitchFamily="34" charset="0"/>
              </a:rPr>
              <a:t>class</a:t>
            </a:r>
            <a:r>
              <a:rPr lang="da-DK" i="1" dirty="0" smtClean="0">
                <a:latin typeface="Verdana" pitchFamily="34" charset="0"/>
              </a:rPr>
              <a:t>.  Men det er vi alligevel ikke helt. For vi er stadig seriøse i timerne. Og vi er faktisk meget kloge, de fleste. Det er et okay fagligt niveau på eleverne også. Og hvis man ikke lige forstår det, så kan man nemt lige spørge sidemakkeren, så forklarer siddemakkeren lige hvad det er, og så tænker man </a:t>
            </a:r>
            <a:r>
              <a:rPr lang="da-DK" altLang="da-DK" i="1" dirty="0" smtClean="0">
                <a:latin typeface="Verdana" pitchFamily="34" charset="0"/>
              </a:rPr>
              <a:t>’</a:t>
            </a:r>
            <a:r>
              <a:rPr lang="da-DK" i="1" dirty="0" smtClean="0">
                <a:latin typeface="Verdana" pitchFamily="34" charset="0"/>
              </a:rPr>
              <a:t>nå okay!</a:t>
            </a:r>
            <a:r>
              <a:rPr lang="da-DK" altLang="da-DK" i="1" dirty="0" smtClean="0">
                <a:latin typeface="Verdana" pitchFamily="34" charset="0"/>
              </a:rPr>
              <a:t>’</a:t>
            </a:r>
            <a:r>
              <a:rPr lang="da-DK" i="1" dirty="0" smtClean="0">
                <a:latin typeface="Verdana" pitchFamily="34" charset="0"/>
              </a:rPr>
              <a:t>. Man kan godt lige snakke sammen.</a:t>
            </a:r>
            <a:r>
              <a:rPr lang="da-DK" altLang="da-DK" i="1" dirty="0" smtClean="0">
                <a:latin typeface="Verdana" pitchFamily="34" charset="0"/>
              </a:rPr>
              <a:t>”</a:t>
            </a:r>
            <a:r>
              <a:rPr lang="da-DK" i="1" dirty="0" smtClean="0">
                <a:latin typeface="Verdana" pitchFamily="34" charset="0"/>
              </a:rPr>
              <a:t> </a:t>
            </a:r>
            <a:r>
              <a:rPr lang="da-DK" dirty="0" smtClean="0">
                <a:latin typeface="Verdana" pitchFamily="34" charset="0"/>
              </a:rPr>
              <a:t>(</a:t>
            </a:r>
            <a:r>
              <a:rPr lang="da-DK" dirty="0" err="1" smtClean="0">
                <a:latin typeface="Verdana" pitchFamily="34" charset="0"/>
              </a:rPr>
              <a:t>Stx</a:t>
            </a:r>
            <a:r>
              <a:rPr lang="da-DK" dirty="0" smtClean="0">
                <a:latin typeface="Verdana" pitchFamily="34" charset="0"/>
              </a:rPr>
              <a:t> </a:t>
            </a:r>
            <a:r>
              <a:rPr lang="da-DK" dirty="0" err="1" smtClean="0">
                <a:latin typeface="Verdana" pitchFamily="34" charset="0"/>
              </a:rPr>
              <a:t>Sj</a:t>
            </a:r>
            <a:r>
              <a:rPr lang="da-DK" dirty="0" smtClean="0">
                <a:latin typeface="Verdana" pitchFamily="34" charset="0"/>
              </a:rPr>
              <a:t>, piger, Sille)</a:t>
            </a:r>
          </a:p>
          <a:p>
            <a:endParaRPr lang="da-DK" dirty="0" smtClean="0">
              <a:latin typeface="Georgia" pitchFamily="18" charset="0"/>
              <a:ea typeface="Arial Unicode MS" pitchFamily="34" charset="-128"/>
              <a:cs typeface="Arial Unicode MS" pitchFamily="34" charset="-128"/>
            </a:endParaRPr>
          </a:p>
          <a:p>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De kloge</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skiller sig ud i fire af de fem klasser.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Stræber</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som kategori – ok, så længe det ikke går ud over andre. Sidstnævnte handler om netværk.</a:t>
            </a:r>
          </a:p>
          <a:p>
            <a:endParaRPr lang="da-DK" dirty="0" smtClean="0">
              <a:latin typeface="Georgia" pitchFamily="18" charset="0"/>
              <a:ea typeface="Arial Unicode MS" pitchFamily="34" charset="-128"/>
              <a:cs typeface="Arial Unicode MS" pitchFamily="34" charset="-128"/>
            </a:endParaRPr>
          </a:p>
          <a:p>
            <a:r>
              <a:rPr lang="da-DK" dirty="0" err="1" smtClean="0">
                <a:latin typeface="Georgia" pitchFamily="18" charset="0"/>
                <a:ea typeface="Arial Unicode MS" pitchFamily="34" charset="-128"/>
                <a:cs typeface="Arial Unicode MS" pitchFamily="34" charset="-128"/>
              </a:rPr>
              <a:t>Stx</a:t>
            </a:r>
            <a:r>
              <a:rPr lang="da-DK" dirty="0" smtClean="0">
                <a:latin typeface="Georgia" pitchFamily="18" charset="0"/>
                <a:ea typeface="Arial Unicode MS" pitchFamily="34" charset="-128"/>
                <a:cs typeface="Arial Unicode MS" pitchFamily="34" charset="-128"/>
              </a:rPr>
              <a:t> </a:t>
            </a:r>
            <a:r>
              <a:rPr lang="da-DK" dirty="0" err="1" smtClean="0">
                <a:latin typeface="Georgia" pitchFamily="18" charset="0"/>
                <a:ea typeface="Arial Unicode MS" pitchFamily="34" charset="-128"/>
                <a:cs typeface="Arial Unicode MS" pitchFamily="34" charset="-128"/>
              </a:rPr>
              <a:t>Kbh</a:t>
            </a:r>
            <a:r>
              <a:rPr lang="da-DK" dirty="0" smtClean="0">
                <a:latin typeface="Georgia" pitchFamily="18" charset="0"/>
                <a:ea typeface="Arial Unicode MS" pitchFamily="34" charset="-128"/>
                <a:cs typeface="Arial Unicode MS" pitchFamily="34" charset="-128"/>
              </a:rPr>
              <a:t> II – jeg har aldrig været særlig boglig.</a:t>
            </a:r>
          </a:p>
          <a:p>
            <a:endParaRPr lang="da-DK" dirty="0" smtClean="0">
              <a:latin typeface="Georgia" pitchFamily="18" charset="0"/>
              <a:ea typeface="Arial Unicode MS" pitchFamily="34" charset="-128"/>
              <a:cs typeface="Arial Unicode MS" pitchFamily="34" charset="-128"/>
            </a:endParaRPr>
          </a:p>
          <a:p>
            <a:r>
              <a:rPr lang="da-DK" dirty="0" smtClean="0">
                <a:latin typeface="Verdana" pitchFamily="34" charset="0"/>
              </a:rPr>
              <a:t>En kategori, eleverne ikke selv identificerer sig med. Bortset fra </a:t>
            </a:r>
            <a:r>
              <a:rPr lang="da-DK" dirty="0" err="1" smtClean="0">
                <a:latin typeface="Verdana" pitchFamily="34" charset="0"/>
              </a:rPr>
              <a:t>Stx</a:t>
            </a:r>
            <a:r>
              <a:rPr lang="da-DK" dirty="0" smtClean="0">
                <a:latin typeface="Verdana" pitchFamily="34" charset="0"/>
              </a:rPr>
              <a:t> </a:t>
            </a:r>
            <a:r>
              <a:rPr lang="da-DK" dirty="0" err="1" smtClean="0">
                <a:latin typeface="Verdana" pitchFamily="34" charset="0"/>
              </a:rPr>
              <a:t>Sj</a:t>
            </a:r>
            <a:r>
              <a:rPr lang="da-DK" dirty="0" smtClean="0">
                <a:latin typeface="Verdana" pitchFamily="34" charset="0"/>
              </a:rPr>
              <a:t> – hvor både drenge og piger beskriver sig selv som kloge. I de øvrige klasser knyttes </a:t>
            </a:r>
            <a:r>
              <a:rPr lang="da-DK" altLang="da-DK" dirty="0" smtClean="0">
                <a:latin typeface="Verdana" pitchFamily="34" charset="0"/>
              </a:rPr>
              <a:t>’</a:t>
            </a:r>
            <a:r>
              <a:rPr lang="da-DK" dirty="0" smtClean="0">
                <a:latin typeface="Verdana" pitchFamily="34" charset="0"/>
              </a:rPr>
              <a:t>klogskab</a:t>
            </a:r>
            <a:r>
              <a:rPr lang="da-DK" altLang="da-DK" dirty="0" smtClean="0">
                <a:latin typeface="Verdana" pitchFamily="34" charset="0"/>
              </a:rPr>
              <a:t>’</a:t>
            </a:r>
            <a:r>
              <a:rPr lang="da-DK" dirty="0" smtClean="0">
                <a:latin typeface="Verdana" pitchFamily="34" charset="0"/>
              </a:rPr>
              <a:t> til arrogance, når negativt konnoteret, og til </a:t>
            </a:r>
            <a:r>
              <a:rPr lang="da-DK" altLang="da-DK" dirty="0" smtClean="0">
                <a:latin typeface="Verdana" pitchFamily="34" charset="0"/>
              </a:rPr>
              <a:t>’</a:t>
            </a:r>
            <a:r>
              <a:rPr lang="da-DK" dirty="0" smtClean="0">
                <a:latin typeface="Verdana" pitchFamily="34" charset="0"/>
              </a:rPr>
              <a:t>kammeratskab og hjælp</a:t>
            </a:r>
            <a:r>
              <a:rPr lang="da-DK" altLang="da-DK" dirty="0" smtClean="0">
                <a:latin typeface="Verdana" pitchFamily="34" charset="0"/>
              </a:rPr>
              <a:t>’</a:t>
            </a:r>
            <a:r>
              <a:rPr lang="da-DK" dirty="0" smtClean="0">
                <a:latin typeface="Verdana" pitchFamily="34" charset="0"/>
              </a:rPr>
              <a:t> når positivt konnoteret.</a:t>
            </a:r>
          </a:p>
          <a:p>
            <a:endParaRPr lang="da-DK" dirty="0" smtClean="0">
              <a:latin typeface="Georgia" pitchFamily="18" charset="0"/>
              <a:ea typeface="Arial Unicode MS" pitchFamily="34" charset="-128"/>
              <a:cs typeface="Arial Unicode MS" pitchFamily="34" charset="-128"/>
            </a:endParaRP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E680A4-FFF0-4421-B75E-D4EAD348A1CA}"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da-DK" sz="120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FB46C7DE-4E59-48B4-999E-704CADA504EA}" type="slidenum">
              <a:rPr lang="da-DK"/>
              <a:pPr/>
              <a:t>16</a:t>
            </a:fld>
            <a:endParaRPr lang="da-DK"/>
          </a:p>
        </p:txBody>
      </p:sp>
      <p:sp>
        <p:nvSpPr>
          <p:cNvPr id="93187" name="Rectangle 1"/>
          <p:cNvSpPr>
            <a:spLocks noGrp="1" noRot="1" noChangeAspect="1" noChangeArrowheads="1" noTextEdit="1"/>
          </p:cNvSpPr>
          <p:nvPr>
            <p:ph type="sldImg"/>
          </p:nvPr>
        </p:nvSpPr>
        <p:spPr>
          <a:xfrm>
            <a:off x="917575" y="744538"/>
            <a:ext cx="4964113" cy="3724275"/>
          </a:xfrm>
          <a:solidFill>
            <a:srgbClr val="FFFFFF"/>
          </a:solidFill>
        </p:spPr>
      </p:sp>
      <p:sp>
        <p:nvSpPr>
          <p:cNvPr id="93188" name="Text Box 2"/>
          <p:cNvSpPr>
            <a:spLocks noGrp="1" noChangeArrowheads="1"/>
          </p:cNvSpPr>
          <p:nvPr>
            <p:ph type="body" idx="1"/>
          </p:nvPr>
        </p:nvSpPr>
        <p:spPr>
          <a:xfrm>
            <a:off x="681038" y="4718050"/>
            <a:ext cx="5437187" cy="8664575"/>
          </a:xfrm>
          <a:noFill/>
        </p:spPr>
        <p:txBody>
          <a:bodyPr/>
          <a:lstStyle/>
          <a:p>
            <a:r>
              <a:rPr lang="da-DK" smtClean="0">
                <a:latin typeface="Georgia" pitchFamily="18" charset="0"/>
                <a:ea typeface="Arial Unicode MS" pitchFamily="34" charset="-128"/>
                <a:cs typeface="Arial Unicode MS" pitchFamily="34" charset="-128"/>
              </a:rPr>
              <a:t>Vil dertil kunne tilføje – elevernes deltagelse og mening med uddannelsen.</a:t>
            </a:r>
          </a:p>
          <a:p>
            <a:r>
              <a:rPr lang="da-DK" smtClean="0">
                <a:latin typeface="Georgia" pitchFamily="18" charset="0"/>
                <a:ea typeface="Arial Unicode MS" pitchFamily="34" charset="-128"/>
                <a:cs typeface="Arial Unicode MS" pitchFamily="34" charset="-128"/>
              </a:rPr>
              <a:t>Klasserumskultur her = sociale relationer. Men klasserumskultur er som nævnt også skolekultur, undervisningskultur, fagkultur etc.</a:t>
            </a: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78248F4-77D3-40C7-8C70-D9112641673A}"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da-DK" sz="120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Metoder</a:t>
            </a:r>
            <a:r>
              <a:rPr lang="da-DK" baseline="0" dirty="0" smtClean="0"/>
              <a:t> hertil introduceres om eftermiddagen.</a:t>
            </a:r>
            <a:endParaRPr lang="da-DK" dirty="0"/>
          </a:p>
        </p:txBody>
      </p:sp>
      <p:sp>
        <p:nvSpPr>
          <p:cNvPr id="4" name="Pladsholder til diasnummer 3"/>
          <p:cNvSpPr>
            <a:spLocks noGrp="1"/>
          </p:cNvSpPr>
          <p:nvPr>
            <p:ph type="sldNum" idx="10"/>
          </p:nvPr>
        </p:nvSpPr>
        <p:spPr/>
        <p:txBody>
          <a:bodyPr/>
          <a:lstStyle/>
          <a:p>
            <a:fld id="{1886CD2B-399D-4FC9-8631-E73C48B3F282}" type="slidenum">
              <a:rPr lang="da-DK" smtClean="0"/>
              <a:pPr/>
              <a:t>4</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Flere. Tal</a:t>
            </a:r>
            <a:r>
              <a:rPr lang="da-DK" baseline="0" dirty="0" smtClean="0"/>
              <a:t> fra BMU 2012</a:t>
            </a:r>
          </a:p>
          <a:p>
            <a:r>
              <a:rPr lang="da-DK" dirty="0" smtClean="0"/>
              <a:t>Udfordringer både for ledelse og lærere i forhold til at skulle motivere og inkludere en meget differentieret elevgruppe med mange forskellige forudsætninger og tilgange til gymnasiet</a:t>
            </a:r>
            <a:endParaRPr lang="da-DK" baseline="0" dirty="0" smtClean="0"/>
          </a:p>
          <a:p>
            <a:pPr>
              <a:buFont typeface="Arial" pitchFamily="34" charset="0"/>
              <a:buChar char="•"/>
            </a:pPr>
            <a:r>
              <a:rPr lang="da-DK" baseline="0" dirty="0" smtClean="0"/>
              <a:t>Nye udfordringer:</a:t>
            </a:r>
          </a:p>
          <a:p>
            <a:pPr marL="0" marR="0" indent="0" algn="l" defTabSz="449263"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da-DK" baseline="0" dirty="0" smtClean="0"/>
              <a:t>Tal fra </a:t>
            </a:r>
            <a:r>
              <a:rPr lang="da-DK" baseline="0" dirty="0" err="1" smtClean="0"/>
              <a:t>UniC</a:t>
            </a:r>
            <a:r>
              <a:rPr lang="da-DK" baseline="0" dirty="0" smtClean="0"/>
              <a:t> 2009</a:t>
            </a:r>
          </a:p>
          <a:p>
            <a:pPr marL="0" marR="0" indent="0" algn="l" defTabSz="449263"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da-DK" dirty="0" smtClean="0"/>
              <a:t>Tendensen er den samme – både i </a:t>
            </a:r>
            <a:r>
              <a:rPr lang="da-DK" dirty="0" err="1" smtClean="0"/>
              <a:t>GLs</a:t>
            </a:r>
            <a:r>
              <a:rPr lang="da-DK" dirty="0" smtClean="0"/>
              <a:t> elevtrivselsundersøgelse, Køn og læring + stor HF undersøgelse (CeFu 2010)</a:t>
            </a:r>
          </a:p>
          <a:p>
            <a:pPr marL="0" marR="0" indent="0" algn="l" defTabSz="449263"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da-DK" baseline="0" dirty="0" smtClean="0"/>
              <a:t>55 % piger mod 45</a:t>
            </a:r>
            <a:r>
              <a:rPr lang="da-DK" dirty="0" smtClean="0"/>
              <a:t> % drenge bliver studenter (Unic2012)</a:t>
            </a:r>
            <a:endParaRPr lang="da-DK" baseline="0" dirty="0" smtClean="0"/>
          </a:p>
          <a:p>
            <a:pPr>
              <a:buFont typeface="Arial" pitchFamily="34" charset="0"/>
              <a:buChar char="•"/>
            </a:pPr>
            <a:endParaRPr lang="da-DK" baseline="0" dirty="0" smtClean="0"/>
          </a:p>
          <a:p>
            <a:pPr>
              <a:buFont typeface="Arial" pitchFamily="34" charset="0"/>
              <a:buChar char="•"/>
            </a:pPr>
            <a:endParaRPr lang="da-DK" baseline="0" dirty="0" smtClean="0"/>
          </a:p>
          <a:p>
            <a:endParaRPr lang="da-DK" dirty="0"/>
          </a:p>
        </p:txBody>
      </p:sp>
      <p:sp>
        <p:nvSpPr>
          <p:cNvPr id="4" name="Pladsholder til diasnummer 3"/>
          <p:cNvSpPr>
            <a:spLocks noGrp="1"/>
          </p:cNvSpPr>
          <p:nvPr>
            <p:ph type="sldNum" idx="10"/>
          </p:nvPr>
        </p:nvSpPr>
        <p:spPr/>
        <p:txBody>
          <a:bodyPr/>
          <a:lstStyle/>
          <a:p>
            <a:fld id="{1886CD2B-399D-4FC9-8631-E73C48B3F282}" type="slidenum">
              <a:rPr lang="da-DK" smtClean="0"/>
              <a:pPr/>
              <a:t>6</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59F15BE1-FC25-4284-BD9B-A4334A747F7D}" type="slidenum">
              <a:rPr lang="da-DK"/>
              <a:pPr/>
              <a:t>8</a:t>
            </a:fld>
            <a:endParaRPr lang="da-DK"/>
          </a:p>
        </p:txBody>
      </p:sp>
      <p:sp>
        <p:nvSpPr>
          <p:cNvPr id="78851" name="Rectangle 1"/>
          <p:cNvSpPr>
            <a:spLocks noGrp="1" noRot="1" noChangeAspect="1" noChangeArrowheads="1" noTextEdit="1"/>
          </p:cNvSpPr>
          <p:nvPr>
            <p:ph type="sldImg"/>
          </p:nvPr>
        </p:nvSpPr>
        <p:spPr>
          <a:xfrm>
            <a:off x="917575" y="744538"/>
            <a:ext cx="4964113" cy="3724275"/>
          </a:xfrm>
          <a:solidFill>
            <a:srgbClr val="FFFFFF"/>
          </a:solidFill>
        </p:spPr>
      </p:sp>
      <p:sp>
        <p:nvSpPr>
          <p:cNvPr id="91140" name="Text Box 2"/>
          <p:cNvSpPr>
            <a:spLocks noGrp="1" noChangeArrowheads="1"/>
          </p:cNvSpPr>
          <p:nvPr>
            <p:ph type="body" idx="1"/>
          </p:nvPr>
        </p:nvSpPr>
        <p:spPr>
          <a:xfrm>
            <a:off x="681038" y="4718050"/>
            <a:ext cx="5437187" cy="8664575"/>
          </a:xfrm>
          <a:noFill/>
        </p:spPr>
        <p:txBody>
          <a:bodyPr/>
          <a:lstStyle/>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200" dirty="0" smtClean="0">
                <a:solidFill>
                  <a:schemeClr val="tx1"/>
                </a:solidFill>
                <a:latin typeface="Verdana" pitchFamily="34" charset="0"/>
              </a:rPr>
              <a:t>Relationer, positioner og positioneringer = kategoritilhørighed, indsats, tro og anerkendelse</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200" dirty="0" smtClean="0">
                <a:solidFill>
                  <a:schemeClr val="tx1"/>
                </a:solidFill>
                <a:latin typeface="Verdana" pitchFamily="34" charset="0"/>
              </a:rPr>
              <a:t>Hvad skaber fællesskaber – og hvad skaber forskelle? Hvad bygger relationerne på?</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a-DK" sz="1200" dirty="0" smtClean="0">
                <a:solidFill>
                  <a:schemeClr val="tx1"/>
                </a:solidFill>
                <a:latin typeface="Verdana" pitchFamily="34" charset="0"/>
              </a:rPr>
              <a:t>Kulturel praksis og praktisk sans i en social og historisk kontekst:  </a:t>
            </a:r>
            <a:br>
              <a:rPr lang="da-DK" sz="1200" dirty="0" smtClean="0">
                <a:solidFill>
                  <a:schemeClr val="tx1"/>
                </a:solidFill>
                <a:latin typeface="Verdana" pitchFamily="34" charset="0"/>
              </a:rPr>
            </a:br>
            <a:r>
              <a:rPr lang="da-DK" sz="1200" dirty="0" smtClean="0">
                <a:solidFill>
                  <a:schemeClr val="tx1"/>
                </a:solidFill>
                <a:latin typeface="Verdana" pitchFamily="34" charset="0"/>
              </a:rPr>
              <a:t>Det der gøres, erfaret og kropsliggjort praksis. (Bourdieu)</a:t>
            </a:r>
            <a:endParaRPr lang="da-DK" dirty="0" smtClean="0">
              <a:latin typeface="Times New Roman" pitchFamily="18" charset="0"/>
            </a:endParaRPr>
          </a:p>
          <a:p>
            <a:r>
              <a:rPr lang="da-DK" dirty="0" smtClean="0">
                <a:latin typeface="Times New Roman" pitchFamily="18" charset="0"/>
              </a:rPr>
              <a:t>Stuart Hall (</a:t>
            </a:r>
            <a:r>
              <a:rPr lang="da-DK" dirty="0" err="1" smtClean="0">
                <a:latin typeface="Times New Roman" pitchFamily="18" charset="0"/>
              </a:rPr>
              <a:t>Cultural</a:t>
            </a:r>
            <a:r>
              <a:rPr lang="da-DK" dirty="0" smtClean="0">
                <a:latin typeface="Times New Roman" pitchFamily="18" charset="0"/>
              </a:rPr>
              <a:t> studies) – </a:t>
            </a:r>
            <a:r>
              <a:rPr lang="da-DK" dirty="0" err="1" smtClean="0">
                <a:latin typeface="Times New Roman" pitchFamily="18" charset="0"/>
              </a:rPr>
              <a:t>maps</a:t>
            </a:r>
            <a:r>
              <a:rPr lang="da-DK" dirty="0" smtClean="0">
                <a:latin typeface="Times New Roman" pitchFamily="18" charset="0"/>
              </a:rPr>
              <a:t> of </a:t>
            </a:r>
            <a:r>
              <a:rPr lang="da-DK" dirty="0" err="1" smtClean="0">
                <a:latin typeface="Times New Roman" pitchFamily="18" charset="0"/>
              </a:rPr>
              <a:t>meaning</a:t>
            </a:r>
            <a:r>
              <a:rPr lang="da-DK" dirty="0" smtClean="0">
                <a:latin typeface="Times New Roman" pitchFamily="18" charset="0"/>
              </a:rPr>
              <a:t>: kultur = et socialt orienteringsprincip, medlemmerne har nogenlunde </a:t>
            </a:r>
            <a:r>
              <a:rPr lang="da-DK" b="1" dirty="0" smtClean="0">
                <a:latin typeface="Times New Roman" pitchFamily="18" charset="0"/>
              </a:rPr>
              <a:t>samme forståelse af </a:t>
            </a:r>
            <a:r>
              <a:rPr lang="da-DK" altLang="da-DK" b="1" dirty="0" smtClean="0">
                <a:latin typeface="Times New Roman" pitchFamily="18" charset="0"/>
              </a:rPr>
              <a:t>’</a:t>
            </a:r>
            <a:r>
              <a:rPr lang="da-DK" b="1" dirty="0" smtClean="0">
                <a:latin typeface="Times New Roman" pitchFamily="18" charset="0"/>
              </a:rPr>
              <a:t>tingenes tilstand</a:t>
            </a:r>
            <a:r>
              <a:rPr lang="da-DK" altLang="da-DK" b="1" dirty="0" smtClean="0">
                <a:latin typeface="Times New Roman" pitchFamily="18" charset="0"/>
              </a:rPr>
              <a:t>’</a:t>
            </a:r>
            <a:r>
              <a:rPr lang="da-DK" dirty="0" smtClean="0">
                <a:latin typeface="Times New Roman" pitchFamily="18" charset="0"/>
              </a:rPr>
              <a:t>,  det der er selvfølgeligt (implicit) i det givende kultur, det som alle medlemmer orienterer sig mod og handler ud fra. Kultur er historisk, og relationel, og kan ikke alene forstås ud fra isolerede situationsbeskrivelser.</a:t>
            </a:r>
          </a:p>
          <a:p>
            <a:r>
              <a:rPr lang="da-DK" dirty="0" smtClean="0">
                <a:latin typeface="Times New Roman" pitchFamily="18" charset="0"/>
              </a:rPr>
              <a:t>Maps of </a:t>
            </a:r>
            <a:r>
              <a:rPr lang="da-DK" dirty="0" err="1" smtClean="0">
                <a:latin typeface="Times New Roman" pitchFamily="18" charset="0"/>
              </a:rPr>
              <a:t>meaning</a:t>
            </a:r>
            <a:r>
              <a:rPr lang="da-DK" dirty="0" smtClean="0">
                <a:latin typeface="Times New Roman" pitchFamily="18" charset="0"/>
              </a:rPr>
              <a:t> – er objektiveret i den sociale organisering og relationerne!</a:t>
            </a:r>
          </a:p>
          <a:p>
            <a:endParaRPr lang="da-DK" dirty="0" smtClean="0">
              <a:latin typeface="Times New Roman" pitchFamily="18" charset="0"/>
            </a:endParaRPr>
          </a:p>
          <a:p>
            <a:r>
              <a:rPr lang="da-DK" dirty="0" err="1" smtClean="0">
                <a:latin typeface="Times New Roman" pitchFamily="18" charset="0"/>
              </a:rPr>
              <a:t>Illusio</a:t>
            </a:r>
            <a:r>
              <a:rPr lang="da-DK" dirty="0" smtClean="0">
                <a:latin typeface="Times New Roman" pitchFamily="18" charset="0"/>
              </a:rPr>
              <a:t> og praktisk sans </a:t>
            </a:r>
            <a:r>
              <a:rPr lang="da-DK" altLang="da-DK" i="1" dirty="0" smtClean="0">
                <a:latin typeface="Times New Roman" pitchFamily="18" charset="0"/>
              </a:rPr>
              <a:t>”</a:t>
            </a:r>
            <a:r>
              <a:rPr lang="da-DK" i="1" dirty="0" smtClean="0">
                <a:latin typeface="Times New Roman" pitchFamily="18" charset="0"/>
              </a:rPr>
              <a:t>Kun for ham, der helt trækker sig ud ad spillet, bryder hele fortryllelsen, </a:t>
            </a:r>
            <a:r>
              <a:rPr lang="da-DK" i="1" dirty="0" err="1" smtClean="0">
                <a:latin typeface="Times New Roman" pitchFamily="18" charset="0"/>
              </a:rPr>
              <a:t>illusio</a:t>
            </a:r>
            <a:r>
              <a:rPr lang="da-DK" i="1" dirty="0" smtClean="0">
                <a:latin typeface="Times New Roman" pitchFamily="18" charset="0"/>
              </a:rPr>
              <a:t> (…). Sansen for spillet er sansen for spillets frem-tid, sansen for meningen i spillets historie, der giver spillet mening.</a:t>
            </a:r>
            <a:r>
              <a:rPr lang="da-DK" altLang="da-DK" i="1" dirty="0" smtClean="0">
                <a:latin typeface="Times New Roman" pitchFamily="18" charset="0"/>
              </a:rPr>
              <a:t>”</a:t>
            </a:r>
            <a:r>
              <a:rPr lang="da-DK" altLang="ja-JP" dirty="0" smtClean="0">
                <a:latin typeface="Times New Roman" pitchFamily="18" charset="0"/>
              </a:rPr>
              <a:t> (Praktisk sans 2007; 133). </a:t>
            </a:r>
          </a:p>
          <a:p>
            <a:r>
              <a:rPr lang="da-DK" dirty="0" smtClean="0">
                <a:latin typeface="Times New Roman" pitchFamily="18" charset="0"/>
              </a:rPr>
              <a:t>JPT Kulturel praksis = et betydningsfællesskab.</a:t>
            </a:r>
          </a:p>
          <a:p>
            <a:endParaRPr lang="da-DK" dirty="0" smtClean="0">
              <a:latin typeface="Times New Roman" pitchFamily="18" charset="0"/>
            </a:endParaRPr>
          </a:p>
          <a:p>
            <a:pPr>
              <a:buFontTx/>
              <a:buChar char="-"/>
            </a:pPr>
            <a:r>
              <a:rPr lang="da-DK" dirty="0" err="1" smtClean="0">
                <a:solidFill>
                  <a:schemeClr val="tx1"/>
                </a:solidFill>
                <a:latin typeface="Verdana" pitchFamily="34" charset="0"/>
              </a:rPr>
              <a:t>Doxa</a:t>
            </a:r>
            <a:r>
              <a:rPr lang="da-DK" dirty="0" smtClean="0">
                <a:solidFill>
                  <a:schemeClr val="tx1"/>
                </a:solidFill>
                <a:latin typeface="Verdana" pitchFamily="34" charset="0"/>
              </a:rPr>
              <a:t> og </a:t>
            </a:r>
            <a:r>
              <a:rPr lang="da-DK" dirty="0" err="1" smtClean="0">
                <a:solidFill>
                  <a:schemeClr val="tx1"/>
                </a:solidFill>
                <a:latin typeface="Verdana" pitchFamily="34" charset="0"/>
              </a:rPr>
              <a:t>illusio</a:t>
            </a:r>
            <a:r>
              <a:rPr lang="da-DK" dirty="0" smtClean="0">
                <a:solidFill>
                  <a:schemeClr val="tx1"/>
                </a:solidFill>
                <a:latin typeface="Verdana" pitchFamily="34" charset="0"/>
              </a:rPr>
              <a:t> – logikker og interesser (Bourdieu)</a:t>
            </a:r>
          </a:p>
          <a:p>
            <a:pPr>
              <a:buFontTx/>
              <a:buChar char="-"/>
            </a:pPr>
            <a:r>
              <a:rPr lang="da-DK" dirty="0" smtClean="0">
                <a:solidFill>
                  <a:schemeClr val="tx1"/>
                </a:solidFill>
                <a:latin typeface="Verdana" pitchFamily="34" charset="0"/>
              </a:rPr>
              <a:t>Værdier (Skeggs – </a:t>
            </a:r>
            <a:r>
              <a:rPr lang="da-DK" dirty="0" err="1" smtClean="0">
                <a:solidFill>
                  <a:schemeClr val="tx1"/>
                </a:solidFill>
                <a:latin typeface="Verdana" pitchFamily="34" charset="0"/>
              </a:rPr>
              <a:t>exhange</a:t>
            </a:r>
            <a:r>
              <a:rPr lang="da-DK" dirty="0" smtClean="0">
                <a:solidFill>
                  <a:schemeClr val="tx1"/>
                </a:solidFill>
                <a:latin typeface="Verdana" pitchFamily="34" charset="0"/>
              </a:rPr>
              <a:t>- og </a:t>
            </a:r>
            <a:r>
              <a:rPr lang="da-DK" dirty="0" err="1" smtClean="0">
                <a:solidFill>
                  <a:schemeClr val="tx1"/>
                </a:solidFill>
                <a:latin typeface="Verdana" pitchFamily="34" charset="0"/>
              </a:rPr>
              <a:t>use-value</a:t>
            </a:r>
            <a:r>
              <a:rPr lang="da-DK" dirty="0" smtClean="0">
                <a:solidFill>
                  <a:schemeClr val="tx1"/>
                </a:solidFill>
                <a:latin typeface="Verdana" pitchFamily="34" charset="0"/>
              </a:rPr>
              <a:t>)</a:t>
            </a:r>
          </a:p>
          <a:p>
            <a:endParaRPr lang="da-DK" dirty="0" smtClean="0">
              <a:latin typeface="Times New Roman" pitchFamily="18" charset="0"/>
            </a:endParaRPr>
          </a:p>
          <a:p>
            <a:endParaRPr lang="da-DK" dirty="0" smtClean="0">
              <a:latin typeface="Times New Roman" pitchFamily="18" charset="0"/>
            </a:endParaRP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6DEB61-51B8-4343-9AEF-939FE112A5F9}"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da-DK" sz="120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EC1A06EC-7263-4FF8-A0D8-8DA60A99AD2B}" type="slidenum">
              <a:rPr lang="da-DK"/>
              <a:pPr/>
              <a:t>9</a:t>
            </a:fld>
            <a:endParaRPr lang="da-DK"/>
          </a:p>
        </p:txBody>
      </p:sp>
      <p:sp>
        <p:nvSpPr>
          <p:cNvPr id="80899" name="Rectangle 1"/>
          <p:cNvSpPr>
            <a:spLocks noGrp="1" noRot="1" noChangeAspect="1" noChangeArrowheads="1" noTextEdit="1"/>
          </p:cNvSpPr>
          <p:nvPr>
            <p:ph type="sldImg"/>
          </p:nvPr>
        </p:nvSpPr>
        <p:spPr>
          <a:xfrm>
            <a:off x="917575" y="744538"/>
            <a:ext cx="4964113" cy="3724275"/>
          </a:xfrm>
          <a:solidFill>
            <a:srgbClr val="FFFFFF"/>
          </a:solidFill>
        </p:spPr>
      </p:sp>
      <p:sp>
        <p:nvSpPr>
          <p:cNvPr id="80900" name="Text Box 2"/>
          <p:cNvSpPr>
            <a:spLocks noGrp="1" noChangeArrowheads="1"/>
          </p:cNvSpPr>
          <p:nvPr>
            <p:ph type="body" idx="1"/>
          </p:nvPr>
        </p:nvSpPr>
        <p:spPr>
          <a:xfrm>
            <a:off x="681038" y="4718050"/>
            <a:ext cx="5437187" cy="8664575"/>
          </a:xfrm>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a-DK" sz="1200" b="1" dirty="0" smtClean="0">
                <a:solidFill>
                  <a:schemeClr val="tx1"/>
                </a:solidFill>
                <a:latin typeface="Verdana" pitchFamily="34" charset="0"/>
              </a:rPr>
              <a:t>Deltagelse mellem flere arenaer</a:t>
            </a:r>
            <a:r>
              <a:rPr lang="da-DK" sz="1200" dirty="0" smtClean="0">
                <a:solidFill>
                  <a:schemeClr val="tx1"/>
                </a:solidFill>
                <a:latin typeface="Verdana" pitchFamily="34" charset="0"/>
              </a:rPr>
              <a:t>: Fagkultur, ungdomskultur og skolekultur. </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Udenfor skolen</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 er i skolen, og </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indenfor skolen</a:t>
            </a:r>
            <a:r>
              <a:rPr lang="da-DK" altLang="da-DK" sz="1200" dirty="0" smtClean="0">
                <a:solidFill>
                  <a:schemeClr val="tx1"/>
                </a:solidFill>
                <a:latin typeface="Verdana" pitchFamily="34" charset="0"/>
              </a:rPr>
              <a:t>’</a:t>
            </a:r>
            <a:r>
              <a:rPr lang="da-DK" sz="1200" dirty="0" smtClean="0">
                <a:solidFill>
                  <a:schemeClr val="tx1"/>
                </a:solidFill>
                <a:latin typeface="Verdana" pitchFamily="34" charset="0"/>
              </a:rPr>
              <a:t> er udenfor. (Hjort-Madsen 2012)</a:t>
            </a:r>
            <a:endParaRPr lang="da-DK" dirty="0" smtClean="0">
              <a:latin typeface="Times New Roman" pitchFamily="18" charset="0"/>
            </a:endParaRPr>
          </a:p>
          <a:p>
            <a:r>
              <a:rPr lang="da-DK" dirty="0" smtClean="0">
                <a:latin typeface="Times New Roman" pitchFamily="18" charset="0"/>
              </a:rPr>
              <a:t>Kan også overføres til gymnasiet.</a:t>
            </a:r>
          </a:p>
          <a:p>
            <a:r>
              <a:rPr lang="da-DK" b="1" dirty="0" smtClean="0">
                <a:latin typeface="Times New Roman" pitchFamily="18" charset="0"/>
              </a:rPr>
              <a:t>Arbejdsmarkedet</a:t>
            </a:r>
            <a:r>
              <a:rPr lang="da-DK" dirty="0" smtClean="0">
                <a:latin typeface="Times New Roman" pitchFamily="18" charset="0"/>
              </a:rPr>
              <a:t> vil her nok nærmere erstattes af et aftagermarked, som består af arbejdsmarkedet men i lige så høj grad af </a:t>
            </a:r>
            <a:r>
              <a:rPr lang="da-DK" altLang="da-DK" dirty="0" smtClean="0">
                <a:latin typeface="Times New Roman" pitchFamily="18" charset="0"/>
              </a:rPr>
              <a:t>’</a:t>
            </a:r>
            <a:r>
              <a:rPr lang="da-DK" dirty="0" smtClean="0">
                <a:latin typeface="Times New Roman" pitchFamily="18" charset="0"/>
              </a:rPr>
              <a:t>uddannelsesmarkedet</a:t>
            </a:r>
            <a:r>
              <a:rPr lang="da-DK" altLang="da-DK" dirty="0" smtClean="0">
                <a:latin typeface="Times New Roman" pitchFamily="18" charset="0"/>
              </a:rPr>
              <a:t>’</a:t>
            </a:r>
            <a:r>
              <a:rPr lang="da-DK" dirty="0" smtClean="0">
                <a:latin typeface="Times New Roman" pitchFamily="18" charset="0"/>
              </a:rPr>
              <a:t>. </a:t>
            </a:r>
          </a:p>
          <a:p>
            <a:r>
              <a:rPr lang="da-DK" dirty="0" smtClean="0">
                <a:latin typeface="Times New Roman" pitchFamily="18" charset="0"/>
              </a:rPr>
              <a:t>I relation til </a:t>
            </a:r>
            <a:r>
              <a:rPr lang="da-DK" b="1" dirty="0" smtClean="0">
                <a:latin typeface="Times New Roman" pitchFamily="18" charset="0"/>
              </a:rPr>
              <a:t>ungdomskulturer</a:t>
            </a:r>
            <a:r>
              <a:rPr lang="da-DK" dirty="0" smtClean="0">
                <a:latin typeface="Times New Roman" pitchFamily="18" charset="0"/>
              </a:rPr>
              <a:t> vil jeg også tilføje sociale identiteter, hvor valg af og gennemførelse af uddannelse spiller en stor rolle (men dette kan med god vilje betragtes som en del af </a:t>
            </a:r>
            <a:r>
              <a:rPr lang="da-DK" altLang="da-DK" dirty="0" smtClean="0">
                <a:latin typeface="Times New Roman" pitchFamily="18" charset="0"/>
              </a:rPr>
              <a:t>’</a:t>
            </a:r>
            <a:r>
              <a:rPr lang="da-DK" dirty="0" smtClean="0">
                <a:latin typeface="Times New Roman" pitchFamily="18" charset="0"/>
              </a:rPr>
              <a:t>konsum</a:t>
            </a:r>
            <a:r>
              <a:rPr lang="da-DK" altLang="da-DK" dirty="0" smtClean="0">
                <a:latin typeface="Times New Roman" pitchFamily="18" charset="0"/>
              </a:rPr>
              <a:t>’</a:t>
            </a:r>
            <a:r>
              <a:rPr lang="da-DK" dirty="0" smtClean="0">
                <a:latin typeface="Times New Roman" pitchFamily="18" charset="0"/>
              </a:rPr>
              <a:t> sammen med fritidsaktiviteter. </a:t>
            </a:r>
          </a:p>
          <a:p>
            <a:r>
              <a:rPr lang="da-DK" b="1" dirty="0" smtClean="0">
                <a:latin typeface="Times New Roman" pitchFamily="18" charset="0"/>
              </a:rPr>
              <a:t>Velfærdsstat</a:t>
            </a:r>
            <a:r>
              <a:rPr lang="da-DK" dirty="0" smtClean="0">
                <a:latin typeface="Times New Roman" pitchFamily="18" charset="0"/>
              </a:rPr>
              <a:t> – hvorfor uddannelse: 95% målsætningen sætter fokus på det dobbelte krav om </a:t>
            </a:r>
            <a:r>
              <a:rPr lang="da-DK" altLang="da-DK" dirty="0" smtClean="0">
                <a:latin typeface="Times New Roman" pitchFamily="18" charset="0"/>
              </a:rPr>
              <a:t>’</a:t>
            </a:r>
            <a:r>
              <a:rPr lang="da-DK" dirty="0" smtClean="0">
                <a:latin typeface="Times New Roman" pitchFamily="18" charset="0"/>
              </a:rPr>
              <a:t>lyst til læring og engagement i uddannelse – at følge sine interesser</a:t>
            </a:r>
            <a:r>
              <a:rPr lang="da-DK" altLang="da-DK" dirty="0" smtClean="0">
                <a:latin typeface="Times New Roman" pitchFamily="18" charset="0"/>
              </a:rPr>
              <a:t>’</a:t>
            </a:r>
            <a:r>
              <a:rPr lang="da-DK" dirty="0" smtClean="0">
                <a:latin typeface="Times New Roman" pitchFamily="18" charset="0"/>
              </a:rPr>
              <a:t> og </a:t>
            </a:r>
            <a:r>
              <a:rPr lang="da-DK" altLang="da-DK" dirty="0" smtClean="0">
                <a:latin typeface="Times New Roman" pitchFamily="18" charset="0"/>
              </a:rPr>
              <a:t>’</a:t>
            </a:r>
            <a:r>
              <a:rPr lang="da-DK" dirty="0" smtClean="0">
                <a:latin typeface="Times New Roman" pitchFamily="18" charset="0"/>
              </a:rPr>
              <a:t>at bidrage til samfundet</a:t>
            </a:r>
            <a:r>
              <a:rPr lang="da-DK" altLang="da-DK" dirty="0" smtClean="0">
                <a:latin typeface="Times New Roman" pitchFamily="18" charset="0"/>
              </a:rPr>
              <a:t>’</a:t>
            </a:r>
            <a:r>
              <a:rPr lang="da-DK" dirty="0" smtClean="0">
                <a:latin typeface="Times New Roman" pitchFamily="18" charset="0"/>
              </a:rPr>
              <a:t>. =&gt; Sammensat skolekultur. Gymnasiet = en ungdomsuddannelse med fag, studieretninger og –profiler. Mellem viden, kompetencer og identitet – datid, nutid og fremtid. </a:t>
            </a:r>
          </a:p>
          <a:p>
            <a:endParaRPr lang="da-DK" dirty="0" smtClean="0">
              <a:latin typeface="Times New Roman" pitchFamily="18" charset="0"/>
            </a:endParaRPr>
          </a:p>
          <a:p>
            <a:r>
              <a:rPr lang="da-DK" dirty="0" smtClean="0">
                <a:latin typeface="Times New Roman" pitchFamily="18" charset="0"/>
              </a:rPr>
              <a:t>Institutionelle kulturer: Gymnasiets position som ungdomsuddannelse, men også helt ned på den enkelte skole (gymnasieform og </a:t>
            </a:r>
            <a:r>
              <a:rPr lang="da-DK" dirty="0" err="1" smtClean="0">
                <a:latin typeface="Times New Roman" pitchFamily="18" charset="0"/>
              </a:rPr>
              <a:t>rekruttteringsgrundlag</a:t>
            </a:r>
            <a:r>
              <a:rPr lang="da-DK" dirty="0" smtClean="0">
                <a:latin typeface="Times New Roman" pitchFamily="18" charset="0"/>
              </a:rPr>
              <a:t>). </a:t>
            </a:r>
            <a:r>
              <a:rPr lang="da-DK" dirty="0" err="1" smtClean="0">
                <a:latin typeface="Times New Roman" pitchFamily="18" charset="0"/>
              </a:rPr>
              <a:t>We</a:t>
            </a:r>
            <a:r>
              <a:rPr lang="da-DK" dirty="0" smtClean="0">
                <a:latin typeface="Times New Roman" pitchFamily="18" charset="0"/>
              </a:rPr>
              <a:t> </a:t>
            </a:r>
            <a:r>
              <a:rPr lang="da-DK" dirty="0" err="1" smtClean="0">
                <a:latin typeface="Times New Roman" pitchFamily="18" charset="0"/>
              </a:rPr>
              <a:t>need</a:t>
            </a:r>
            <a:r>
              <a:rPr lang="da-DK" dirty="0" smtClean="0">
                <a:latin typeface="Times New Roman" pitchFamily="18" charset="0"/>
              </a:rPr>
              <a:t> to understand </a:t>
            </a:r>
            <a:r>
              <a:rPr lang="da-DK" dirty="0" err="1" smtClean="0">
                <a:latin typeface="Times New Roman" pitchFamily="18" charset="0"/>
              </a:rPr>
              <a:t>how</a:t>
            </a:r>
            <a:r>
              <a:rPr lang="da-DK" dirty="0" smtClean="0">
                <a:latin typeface="Times New Roman" pitchFamily="18" charset="0"/>
              </a:rPr>
              <a:t> </a:t>
            </a:r>
            <a:r>
              <a:rPr lang="da-DK" dirty="0" err="1" smtClean="0">
                <a:latin typeface="Times New Roman" pitchFamily="18" charset="0"/>
              </a:rPr>
              <a:t>structures</a:t>
            </a:r>
            <a:r>
              <a:rPr lang="da-DK" dirty="0" smtClean="0">
                <a:latin typeface="Times New Roman" pitchFamily="18" charset="0"/>
              </a:rPr>
              <a:t> </a:t>
            </a:r>
            <a:r>
              <a:rPr lang="da-DK" dirty="0" err="1" smtClean="0">
                <a:latin typeface="Times New Roman" pitchFamily="18" charset="0"/>
              </a:rPr>
              <a:t>be</a:t>
            </a:r>
            <a:r>
              <a:rPr lang="da-DK" dirty="0" smtClean="0">
                <a:latin typeface="Times New Roman" pitchFamily="18" charset="0"/>
              </a:rPr>
              <a:t>- </a:t>
            </a:r>
            <a:r>
              <a:rPr lang="da-DK" dirty="0" err="1" smtClean="0">
                <a:latin typeface="Times New Roman" pitchFamily="18" charset="0"/>
              </a:rPr>
              <a:t>come</a:t>
            </a:r>
            <a:r>
              <a:rPr lang="da-DK" dirty="0" smtClean="0">
                <a:latin typeface="Times New Roman" pitchFamily="18" charset="0"/>
              </a:rPr>
              <a:t> </a:t>
            </a:r>
            <a:r>
              <a:rPr lang="da-DK" dirty="0" err="1" smtClean="0">
                <a:latin typeface="Times New Roman" pitchFamily="18" charset="0"/>
              </a:rPr>
              <a:t>sources</a:t>
            </a:r>
            <a:r>
              <a:rPr lang="da-DK" dirty="0" smtClean="0">
                <a:latin typeface="Times New Roman" pitchFamily="18" charset="0"/>
              </a:rPr>
              <a:t> of </a:t>
            </a:r>
            <a:r>
              <a:rPr lang="da-DK" dirty="0" err="1" smtClean="0">
                <a:latin typeface="Times New Roman" pitchFamily="18" charset="0"/>
              </a:rPr>
              <a:t>meaning</a:t>
            </a:r>
            <a:r>
              <a:rPr lang="da-DK" dirty="0" smtClean="0">
                <a:latin typeface="Times New Roman" pitchFamily="18" charset="0"/>
              </a:rPr>
              <a:t> and determinants on </a:t>
            </a:r>
            <a:r>
              <a:rPr lang="da-DK" dirty="0" err="1" smtClean="0">
                <a:latin typeface="Times New Roman" pitchFamily="18" charset="0"/>
              </a:rPr>
              <a:t>behaviour</a:t>
            </a:r>
            <a:r>
              <a:rPr lang="da-DK" dirty="0" smtClean="0">
                <a:latin typeface="Times New Roman" pitchFamily="18" charset="0"/>
              </a:rPr>
              <a:t> in the </a:t>
            </a:r>
            <a:r>
              <a:rPr lang="da-DK" dirty="0" err="1" smtClean="0">
                <a:latin typeface="Times New Roman" pitchFamily="18" charset="0"/>
              </a:rPr>
              <a:t>cultural</a:t>
            </a:r>
            <a:r>
              <a:rPr lang="da-DK" dirty="0" smtClean="0">
                <a:latin typeface="Times New Roman" pitchFamily="18" charset="0"/>
              </a:rPr>
              <a:t> </a:t>
            </a:r>
            <a:r>
              <a:rPr lang="da-DK" dirty="0" err="1" smtClean="0">
                <a:latin typeface="Times New Roman" pitchFamily="18" charset="0"/>
              </a:rPr>
              <a:t>mili</a:t>
            </a:r>
            <a:r>
              <a:rPr lang="da-DK" dirty="0" smtClean="0">
                <a:latin typeface="Times New Roman" pitchFamily="18" charset="0"/>
              </a:rPr>
              <a:t>- </a:t>
            </a:r>
            <a:r>
              <a:rPr lang="da-DK" dirty="0" err="1" smtClean="0">
                <a:latin typeface="Times New Roman" pitchFamily="18" charset="0"/>
              </a:rPr>
              <a:t>eu</a:t>
            </a:r>
            <a:r>
              <a:rPr lang="da-DK" dirty="0" smtClean="0">
                <a:latin typeface="Times New Roman" pitchFamily="18" charset="0"/>
              </a:rPr>
              <a:t> </a:t>
            </a:r>
            <a:r>
              <a:rPr lang="da-DK" i="1" dirty="0" smtClean="0">
                <a:latin typeface="Times New Roman" pitchFamily="18" charset="0"/>
              </a:rPr>
              <a:t>at </a:t>
            </a:r>
            <a:r>
              <a:rPr lang="da-DK" i="1" dirty="0" err="1" smtClean="0">
                <a:latin typeface="Times New Roman" pitchFamily="18" charset="0"/>
              </a:rPr>
              <a:t>its</a:t>
            </a:r>
            <a:r>
              <a:rPr lang="da-DK" i="1" dirty="0" smtClean="0">
                <a:latin typeface="Times New Roman" pitchFamily="18" charset="0"/>
              </a:rPr>
              <a:t> </a:t>
            </a:r>
            <a:r>
              <a:rPr lang="da-DK" i="1" dirty="0" err="1" smtClean="0">
                <a:latin typeface="Times New Roman" pitchFamily="18" charset="0"/>
              </a:rPr>
              <a:t>own</a:t>
            </a:r>
            <a:r>
              <a:rPr lang="da-DK" i="1" dirty="0" smtClean="0">
                <a:latin typeface="Times New Roman" pitchFamily="18" charset="0"/>
              </a:rPr>
              <a:t> </a:t>
            </a:r>
            <a:r>
              <a:rPr lang="da-DK" i="1" dirty="0" err="1" smtClean="0">
                <a:latin typeface="Times New Roman" pitchFamily="18" charset="0"/>
              </a:rPr>
              <a:t>level</a:t>
            </a:r>
            <a:r>
              <a:rPr lang="da-DK" i="1" dirty="0" smtClean="0">
                <a:latin typeface="Times New Roman" pitchFamily="18" charset="0"/>
              </a:rPr>
              <a:t>. </a:t>
            </a:r>
            <a:r>
              <a:rPr lang="da-DK" dirty="0" smtClean="0">
                <a:latin typeface="Times New Roman" pitchFamily="18" charset="0"/>
              </a:rPr>
              <a:t>(Willis 1977, s. 171). </a:t>
            </a:r>
          </a:p>
          <a:p>
            <a:endParaRPr lang="da-DK" dirty="0" smtClean="0">
              <a:latin typeface="Times New Roman" pitchFamily="18" charset="0"/>
            </a:endParaRPr>
          </a:p>
          <a:p>
            <a:r>
              <a:rPr lang="da-DK" dirty="0" smtClean="0">
                <a:latin typeface="Times New Roman" pitchFamily="18" charset="0"/>
              </a:rPr>
              <a:t>Faglige kulturer: også lærernes praktisering af faglighed spiller en central rolle for, hvad det er for nogle faglige kulturer eleverne møder. </a:t>
            </a:r>
          </a:p>
          <a:p>
            <a:endParaRPr lang="da-DK" dirty="0" smtClean="0">
              <a:latin typeface="Times New Roman" pitchFamily="18" charset="0"/>
            </a:endParaRPr>
          </a:p>
          <a:p>
            <a:endParaRPr lang="da-DK" dirty="0" smtClean="0">
              <a:latin typeface="Times New Roman" pitchFamily="18" charset="0"/>
            </a:endParaRPr>
          </a:p>
          <a:p>
            <a:endParaRPr lang="da-DK" dirty="0" smtClean="0">
              <a:latin typeface="Times New Roman" pitchFamily="18" charset="0"/>
            </a:endParaRPr>
          </a:p>
          <a:p>
            <a:endParaRPr lang="da-DK" dirty="0" smtClean="0">
              <a:latin typeface="Times New Roman" pitchFamily="18" charset="0"/>
            </a:endParaRP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204A5A3-B442-4056-99DA-9EA28ED7A8E8}"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da-DK" sz="120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tabLst>
                <a:tab pos="723900" algn="l"/>
                <a:tab pos="1447800" algn="l"/>
                <a:tab pos="2171700" algn="l"/>
                <a:tab pos="2895600" algn="l"/>
              </a:tabLst>
              <a:defRPr sz="2400">
                <a:solidFill>
                  <a:schemeClr val="bg1"/>
                </a:solidFill>
                <a:latin typeface="Times New Roman" charset="0"/>
                <a:ea typeface="MS PGothic" charset="0"/>
                <a:cs typeface="MS PGothic" charset="0"/>
              </a:defRPr>
            </a:lvl1pPr>
            <a:lvl2pPr eaLnBrk="0" hangingPunct="0">
              <a:tabLst>
                <a:tab pos="723900" algn="l"/>
                <a:tab pos="1447800" algn="l"/>
                <a:tab pos="2171700" algn="l"/>
                <a:tab pos="2895600" algn="l"/>
              </a:tabLst>
              <a:defRPr sz="2400">
                <a:solidFill>
                  <a:schemeClr val="bg1"/>
                </a:solidFill>
                <a:latin typeface="Times New Roman" charset="0"/>
                <a:ea typeface="MS PGothic" charset="0"/>
                <a:cs typeface="MS PGothic" charset="0"/>
              </a:defRPr>
            </a:lvl2pPr>
            <a:lvl3pPr eaLnBrk="0" hangingPunct="0">
              <a:tabLst>
                <a:tab pos="723900" algn="l"/>
                <a:tab pos="1447800" algn="l"/>
                <a:tab pos="2171700" algn="l"/>
                <a:tab pos="2895600" algn="l"/>
              </a:tabLst>
              <a:defRPr sz="2400">
                <a:solidFill>
                  <a:schemeClr val="bg1"/>
                </a:solidFill>
                <a:latin typeface="Times New Roman" charset="0"/>
                <a:ea typeface="MS PGothic" charset="0"/>
                <a:cs typeface="MS PGothic" charset="0"/>
              </a:defRPr>
            </a:lvl3pPr>
            <a:lvl4pPr eaLnBrk="0" hangingPunct="0">
              <a:tabLst>
                <a:tab pos="723900" algn="l"/>
                <a:tab pos="1447800" algn="l"/>
                <a:tab pos="2171700" algn="l"/>
                <a:tab pos="2895600" algn="l"/>
              </a:tabLst>
              <a:defRPr sz="2400">
                <a:solidFill>
                  <a:schemeClr val="bg1"/>
                </a:solidFill>
                <a:latin typeface="Times New Roman" charset="0"/>
                <a:ea typeface="MS PGothic" charset="0"/>
                <a:cs typeface="MS PGothic" charset="0"/>
              </a:defRPr>
            </a:lvl4pPr>
            <a:lvl5pPr eaLnBrk="0" hangingPunct="0">
              <a:tabLst>
                <a:tab pos="723900" algn="l"/>
                <a:tab pos="1447800" algn="l"/>
                <a:tab pos="2171700" algn="l"/>
                <a:tab pos="2895600" algn="l"/>
              </a:tabLst>
              <a:defRPr sz="2400">
                <a:solidFill>
                  <a:schemeClr val="bg1"/>
                </a:solidFill>
                <a:latin typeface="Times New Roman"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MS PGothic" charset="0"/>
                <a:cs typeface="MS PGothic" charset="0"/>
              </a:defRPr>
            </a:lvl9pPr>
          </a:lstStyle>
          <a:p>
            <a:pPr eaLnBrk="1" hangingPunct="1">
              <a:defRPr/>
            </a:pPr>
            <a:fld id="{CBCBBB69-B4BD-D94D-AFBD-F2C254ADC7FD}" type="slidenum">
              <a:rPr lang="da-DK" sz="1200" smtClean="0">
                <a:solidFill>
                  <a:srgbClr val="000000"/>
                </a:solidFill>
                <a:latin typeface="Arial" charset="0"/>
              </a:rPr>
              <a:pPr eaLnBrk="1" hangingPunct="1">
                <a:defRPr/>
              </a:pPr>
              <a:t>10</a:t>
            </a:fld>
            <a:endParaRPr lang="da-DK" sz="1200" smtClean="0">
              <a:solidFill>
                <a:srgbClr val="000000"/>
              </a:solidFill>
              <a:latin typeface="Arial" charset="0"/>
            </a:endParaRPr>
          </a:p>
        </p:txBody>
      </p:sp>
      <p:sp>
        <p:nvSpPr>
          <p:cNvPr id="91139" name="Rectangle 1"/>
          <p:cNvSpPr>
            <a:spLocks noGrp="1" noRot="1" noChangeAspect="1" noChangeArrowheads="1" noTextEdit="1"/>
          </p:cNvSpPr>
          <p:nvPr>
            <p:ph type="sldImg"/>
          </p:nvPr>
        </p:nvSpPr>
        <p:spPr>
          <a:xfrm>
            <a:off x="917575" y="744538"/>
            <a:ext cx="4964113" cy="372427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Text Box 2"/>
          <p:cNvSpPr>
            <a:spLocks noGrp="1" noChangeArrowheads="1"/>
          </p:cNvSpPr>
          <p:nvPr>
            <p:ph type="body" idx="1"/>
          </p:nvPr>
        </p:nvSpPr>
        <p:spPr>
          <a:xfrm>
            <a:off x="681038" y="4718050"/>
            <a:ext cx="5437187" cy="86645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a-DK" dirty="0" smtClean="0">
                <a:latin typeface="Times New Roman" charset="0"/>
                <a:ea typeface="MS PGothic" charset="0"/>
              </a:rPr>
              <a:t>Videreudbygning</a:t>
            </a:r>
            <a:r>
              <a:rPr lang="da-DK" baseline="0" dirty="0" smtClean="0">
                <a:latin typeface="Times New Roman" charset="0"/>
                <a:ea typeface="MS PGothic" charset="0"/>
              </a:rPr>
              <a:t> af Peder Hjort-Madsens figur – husker fortsat hans bobler om Fagkulturer, Institutionelle kulturer og ungdomskultur – zoomer nu ind i klasserummet. Sammensat af skolekultur, undervisningskultur og elevkultur. Kan også oversætte det til boblerne ved siden af i et lidt mere institutionelt perspektiv:</a:t>
            </a:r>
          </a:p>
          <a:p>
            <a:endParaRPr lang="da-DK" baseline="0" dirty="0" smtClean="0">
              <a:latin typeface="Times New Roman" charset="0"/>
              <a:ea typeface="MS PGothic" charset="0"/>
            </a:endParaRPr>
          </a:p>
          <a:p>
            <a:r>
              <a:rPr lang="da-DK" baseline="0" dirty="0" smtClean="0">
                <a:latin typeface="Times New Roman" charset="0"/>
                <a:ea typeface="MS PGothic" charset="0"/>
              </a:rPr>
              <a:t>’Maps of </a:t>
            </a:r>
            <a:r>
              <a:rPr lang="da-DK" baseline="0" dirty="0" err="1" smtClean="0">
                <a:latin typeface="Times New Roman" charset="0"/>
                <a:ea typeface="MS PGothic" charset="0"/>
              </a:rPr>
              <a:t>meaning</a:t>
            </a:r>
            <a:r>
              <a:rPr lang="da-DK" baseline="0" dirty="0" smtClean="0">
                <a:latin typeface="Times New Roman" charset="0"/>
                <a:ea typeface="MS PGothic" charset="0"/>
              </a:rPr>
              <a:t>’ / betydningsfællesskaber og ’kulturel praksis’</a:t>
            </a:r>
          </a:p>
          <a:p>
            <a:r>
              <a:rPr lang="da-DK" baseline="0" dirty="0" smtClean="0">
                <a:latin typeface="Times New Roman" charset="0"/>
                <a:ea typeface="MS PGothic" charset="0"/>
              </a:rPr>
              <a:t>Institutionelt organiseret fællesskab i en konkret uddannelseskontekst – gymnasial uddannelse med specifik studieretning / profil = positionering. Kan sætte skole, fag, elev, lærer foran – ligesom man kan have blik for den individuelle i det fælles og det fælles i den individuelle aktør.</a:t>
            </a:r>
          </a:p>
          <a:p>
            <a:r>
              <a:rPr lang="da-DK" b="1" baseline="0" dirty="0" smtClean="0">
                <a:latin typeface="Times New Roman" charset="0"/>
                <a:ea typeface="MS PGothic" charset="0"/>
              </a:rPr>
              <a:t>Relationer (fællesskaber og forskelle): </a:t>
            </a:r>
            <a:r>
              <a:rPr lang="da-DK" baseline="0" dirty="0" smtClean="0">
                <a:latin typeface="Times New Roman" charset="0"/>
                <a:ea typeface="MS PGothic" charset="0"/>
              </a:rPr>
              <a:t>Hvad er eleverne fælles om – og hvad skaber forskelle: position og positioneringer i klasserummet, deltagelsesmuligheder / positioneringsmuligheder. Fordeling af magt. Sociale identiteter – identifikationer, kategoriseringer og hierarkier.</a:t>
            </a:r>
          </a:p>
          <a:p>
            <a:r>
              <a:rPr lang="da-DK" b="1" baseline="0" dirty="0" smtClean="0">
                <a:latin typeface="Times New Roman" charset="0"/>
                <a:ea typeface="MS PGothic" charset="0"/>
              </a:rPr>
              <a:t>Praksis (og praksisfællesskaber) – </a:t>
            </a:r>
            <a:r>
              <a:rPr lang="da-DK" b="0" baseline="0" dirty="0" smtClean="0">
                <a:latin typeface="Times New Roman" charset="0"/>
                <a:ea typeface="MS PGothic" charset="0"/>
              </a:rPr>
              <a:t>måder at gøre skole på, at gøre undervisning på og gøre elev på. Praksis = strategier uden nødvendigvis at være intentionel. Måder at ’gøre elev på’ = positioner = valg af uddannelse og motivation, deltagelse og investering, fællesskaber og kategorisering – indenfor den givne kulturelle ramme for måder at gøre elev på = Klasserum som historisk og kulturel kontekst for måder at gøre gymnasieelev på. Praksis = strategier som ikke nødvendigvis er </a:t>
            </a:r>
            <a:r>
              <a:rPr lang="da-DK" b="0" baseline="0" dirty="0" err="1" smtClean="0">
                <a:latin typeface="Times New Roman" charset="0"/>
                <a:ea typeface="MS PGothic" charset="0"/>
              </a:rPr>
              <a:t>intensionelle</a:t>
            </a:r>
            <a:r>
              <a:rPr lang="da-DK" b="0" baseline="0" dirty="0" smtClean="0">
                <a:latin typeface="Times New Roman" charset="0"/>
                <a:ea typeface="MS PGothic" charset="0"/>
              </a:rPr>
              <a:t>.</a:t>
            </a:r>
          </a:p>
          <a:p>
            <a:r>
              <a:rPr lang="da-DK" b="1" baseline="0" dirty="0" smtClean="0">
                <a:latin typeface="Times New Roman" charset="0"/>
                <a:ea typeface="MS PGothic" charset="0"/>
              </a:rPr>
              <a:t>Mening (og betydningsfællesskaber): </a:t>
            </a:r>
            <a:r>
              <a:rPr lang="da-DK" b="0" baseline="0" dirty="0" smtClean="0">
                <a:latin typeface="Times New Roman" charset="0"/>
                <a:ea typeface="MS PGothic" charset="0"/>
              </a:rPr>
              <a:t>Logikker, selvfølgeligheder og værdihierarkier. Subjektive forventninger – praktisk sans, praktisk tro.</a:t>
            </a:r>
            <a:endParaRPr lang="da-DK" b="1" baseline="0" dirty="0" smtClean="0">
              <a:latin typeface="Times New Roman" charset="0"/>
              <a:ea typeface="MS PGothic" charset="0"/>
            </a:endParaRPr>
          </a:p>
          <a:p>
            <a:endParaRPr lang="da-DK" b="1" baseline="0" dirty="0" smtClean="0">
              <a:latin typeface="Times New Roman" charset="0"/>
              <a:ea typeface="MS PGothic" charset="0"/>
            </a:endParaRP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PGothic" charset="0"/>
                <a:cs typeface="MS PGothic" charset="0"/>
              </a:defRPr>
            </a:lvl9pPr>
          </a:lstStyle>
          <a:p>
            <a:pPr algn="r" eaLnBrk="1" hangingPunct="1">
              <a:buClrTx/>
              <a:buFontTx/>
              <a:buNone/>
              <a:defRPr/>
            </a:pPr>
            <a:fld id="{4784CBD7-6859-DA40-9A5B-6485D1BF8B21}" type="slidenum">
              <a:rPr lang="da-DK" sz="1200" smtClean="0">
                <a:solidFill>
                  <a:srgbClr val="000000"/>
                </a:solidFill>
                <a:latin typeface="Arial" charset="0"/>
              </a:rPr>
              <a:pPr algn="r" eaLnBrk="1" hangingPunct="1">
                <a:buClrTx/>
                <a:buFontTx/>
                <a:buNone/>
                <a:defRPr/>
              </a:pPr>
              <a:t>10</a:t>
            </a:fld>
            <a:endParaRPr lang="da-DK" sz="1200"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DA666E2F-E941-4792-BF3A-34A4CCFB738D}" type="slidenum">
              <a:rPr lang="da-DK"/>
              <a:pPr/>
              <a:t>11</a:t>
            </a:fld>
            <a:endParaRPr lang="da-DK"/>
          </a:p>
        </p:txBody>
      </p:sp>
      <p:sp>
        <p:nvSpPr>
          <p:cNvPr id="82947" name="Rectangle 1"/>
          <p:cNvSpPr>
            <a:spLocks noGrp="1" noRot="1" noChangeAspect="1" noChangeArrowheads="1" noTextEdit="1"/>
          </p:cNvSpPr>
          <p:nvPr>
            <p:ph type="sldImg"/>
          </p:nvPr>
        </p:nvSpPr>
        <p:spPr>
          <a:xfrm>
            <a:off x="917575" y="744538"/>
            <a:ext cx="4964113" cy="3724275"/>
          </a:xfrm>
          <a:solidFill>
            <a:srgbClr val="FFFFFF"/>
          </a:solidFill>
        </p:spPr>
      </p:sp>
      <p:sp>
        <p:nvSpPr>
          <p:cNvPr id="82948" name="Text Box 2"/>
          <p:cNvSpPr>
            <a:spLocks noGrp="1" noChangeArrowheads="1"/>
          </p:cNvSpPr>
          <p:nvPr>
            <p:ph type="body" idx="1"/>
          </p:nvPr>
        </p:nvSpPr>
        <p:spPr>
          <a:xfrm>
            <a:off x="681038" y="4718050"/>
            <a:ext cx="5437187" cy="8664575"/>
          </a:xfrm>
          <a:noFill/>
        </p:spPr>
        <p:txBody>
          <a:bodyPr/>
          <a:lstStyle/>
          <a:p>
            <a:r>
              <a:rPr lang="da-DK" dirty="0" smtClean="0">
                <a:latin typeface="Times New Roman" pitchFamily="18" charset="0"/>
              </a:rPr>
              <a:t>Hjort-Madsens</a:t>
            </a:r>
            <a:r>
              <a:rPr lang="da-DK" baseline="0" dirty="0" smtClean="0">
                <a:latin typeface="Times New Roman" pitchFamily="18" charset="0"/>
              </a:rPr>
              <a:t> arenaer – og pointen med at udenfor er indenfor, og indenfor er udenfor.</a:t>
            </a:r>
            <a:endParaRPr lang="da-DK" dirty="0" smtClean="0">
              <a:latin typeface="Times New Roman" pitchFamily="18" charset="0"/>
            </a:endParaRPr>
          </a:p>
          <a:p>
            <a:r>
              <a:rPr lang="da-DK" dirty="0" smtClean="0">
                <a:latin typeface="Times New Roman" pitchFamily="18" charset="0"/>
              </a:rPr>
              <a:t>Vil godt stille spørgsmål ved Beck og Paulsens adskillelses mellem niveauerne – og herunder særligt om hvem der er initiativtagere til de forskellige niveauer! Væver sig sammen. Spørgsmålet er nok mere, hvad der sættes i forgrunden og hvad der sættes i baggrunden = fokus.</a:t>
            </a:r>
          </a:p>
          <a:p>
            <a:r>
              <a:rPr lang="da-DK" dirty="0" smtClean="0">
                <a:solidFill>
                  <a:schemeClr val="tx1"/>
                </a:solidFill>
                <a:latin typeface="Verdana" pitchFamily="34" charset="0"/>
              </a:rPr>
              <a:t>Elevkategoriseringer </a:t>
            </a:r>
            <a:r>
              <a:rPr lang="da-DK" altLang="da-DK" dirty="0" smtClean="0">
                <a:solidFill>
                  <a:schemeClr val="tx1"/>
                </a:solidFill>
                <a:latin typeface="Verdana" pitchFamily="34" charset="0"/>
              </a:rPr>
              <a:t>’</a:t>
            </a:r>
            <a:r>
              <a:rPr lang="da-DK" dirty="0" smtClean="0">
                <a:solidFill>
                  <a:schemeClr val="tx1"/>
                </a:solidFill>
                <a:latin typeface="Verdana" pitchFamily="34" charset="0"/>
              </a:rPr>
              <a:t>Jocks and </a:t>
            </a:r>
            <a:r>
              <a:rPr lang="da-DK" dirty="0" err="1" smtClean="0">
                <a:solidFill>
                  <a:schemeClr val="tx1"/>
                </a:solidFill>
                <a:latin typeface="Verdana" pitchFamily="34" charset="0"/>
              </a:rPr>
              <a:t>burnouts</a:t>
            </a:r>
            <a:r>
              <a:rPr lang="da-DK" altLang="da-DK" dirty="0" smtClean="0">
                <a:solidFill>
                  <a:schemeClr val="tx1"/>
                </a:solidFill>
                <a:latin typeface="Verdana" pitchFamily="34" charset="0"/>
              </a:rPr>
              <a:t>’</a:t>
            </a:r>
            <a:r>
              <a:rPr lang="da-DK" dirty="0" smtClean="0">
                <a:solidFill>
                  <a:schemeClr val="tx1"/>
                </a:solidFill>
                <a:latin typeface="Verdana" pitchFamily="34" charset="0"/>
              </a:rPr>
              <a:t>, </a:t>
            </a:r>
            <a:r>
              <a:rPr lang="da-DK" altLang="da-DK" dirty="0" smtClean="0">
                <a:solidFill>
                  <a:schemeClr val="tx1"/>
                </a:solidFill>
                <a:latin typeface="Verdana" pitchFamily="34" charset="0"/>
              </a:rPr>
              <a:t>’</a:t>
            </a:r>
            <a:r>
              <a:rPr lang="da-DK" dirty="0" smtClean="0">
                <a:solidFill>
                  <a:schemeClr val="tx1"/>
                </a:solidFill>
                <a:latin typeface="Verdana" pitchFamily="34" charset="0"/>
              </a:rPr>
              <a:t>frafaldstruede</a:t>
            </a:r>
            <a:r>
              <a:rPr lang="da-DK" altLang="da-DK" dirty="0" smtClean="0">
                <a:solidFill>
                  <a:schemeClr val="tx1"/>
                </a:solidFill>
                <a:latin typeface="Verdana" pitchFamily="34" charset="0"/>
              </a:rPr>
              <a:t>’</a:t>
            </a:r>
            <a:r>
              <a:rPr lang="da-DK" dirty="0" smtClean="0">
                <a:solidFill>
                  <a:schemeClr val="tx1"/>
                </a:solidFill>
                <a:latin typeface="Verdana" pitchFamily="34" charset="0"/>
              </a:rPr>
              <a:t> elever, </a:t>
            </a:r>
            <a:r>
              <a:rPr lang="da-DK" altLang="da-DK" dirty="0" smtClean="0">
                <a:solidFill>
                  <a:schemeClr val="tx1"/>
                </a:solidFill>
                <a:latin typeface="Verdana" pitchFamily="34" charset="0"/>
              </a:rPr>
              <a:t>’</a:t>
            </a:r>
            <a:r>
              <a:rPr lang="da-DK" dirty="0" smtClean="0">
                <a:solidFill>
                  <a:schemeClr val="tx1"/>
                </a:solidFill>
                <a:latin typeface="Verdana" pitchFamily="34" charset="0"/>
              </a:rPr>
              <a:t>gymnasiefremmede</a:t>
            </a:r>
            <a:r>
              <a:rPr lang="da-DK" altLang="da-DK" dirty="0" smtClean="0">
                <a:solidFill>
                  <a:schemeClr val="tx1"/>
                </a:solidFill>
                <a:latin typeface="Verdana" pitchFamily="34" charset="0"/>
              </a:rPr>
              <a:t>’</a:t>
            </a:r>
            <a:r>
              <a:rPr lang="da-DK" dirty="0" smtClean="0">
                <a:solidFill>
                  <a:schemeClr val="tx1"/>
                </a:solidFill>
                <a:latin typeface="Verdana" pitchFamily="34" charset="0"/>
              </a:rPr>
              <a:t> etc. Omverdens forventninger og subjektive forventninger.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a-DK" dirty="0" smtClean="0">
                <a:solidFill>
                  <a:schemeClr val="tx1"/>
                </a:solidFill>
                <a:latin typeface="Verdana" pitchFamily="34" charset="0"/>
              </a:rPr>
              <a:t>Klasserumsstudier: </a:t>
            </a:r>
            <a:r>
              <a:rPr lang="da-DK" sz="1200" dirty="0" smtClean="0">
                <a:solidFill>
                  <a:schemeClr val="tx1"/>
                </a:solidFill>
                <a:latin typeface="Verdana" pitchFamily="34" charset="0"/>
              </a:rPr>
              <a:t>Etnografiske, lingvistiske studier, pædagogiske, udviklings studier.</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200" b="1" dirty="0" smtClean="0">
                <a:solidFill>
                  <a:schemeClr val="tx1"/>
                </a:solidFill>
                <a:latin typeface="Verdana" pitchFamily="34" charset="0"/>
              </a:rPr>
              <a:t>Udviklingsprojekternes fokus</a:t>
            </a:r>
            <a:r>
              <a:rPr lang="da-DK" sz="1200" dirty="0" smtClean="0">
                <a:solidFill>
                  <a:schemeClr val="tx1"/>
                </a:solidFill>
                <a:latin typeface="Verdana" pitchFamily="34" charset="0"/>
              </a:rPr>
              <a:t>. Hvad er i forgrunden og i baggrunden?:</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200" dirty="0" smtClean="0">
                <a:solidFill>
                  <a:schemeClr val="tx1"/>
                </a:solidFill>
                <a:latin typeface="Verdana" pitchFamily="34" charset="0"/>
              </a:rPr>
              <a:t>- Skolekultur, undervisning, elevernes interaktion, elevpraksisser? </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200" dirty="0" smtClean="0">
                <a:solidFill>
                  <a:schemeClr val="tx1"/>
                </a:solidFill>
                <a:latin typeface="Verdana" pitchFamily="34" charset="0"/>
              </a:rPr>
              <a:t> Pædagogisk / socialt perspektiv eller individualiseret perspektiv </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200" dirty="0" smtClean="0">
                <a:solidFill>
                  <a:schemeClr val="tx1"/>
                </a:solidFill>
                <a:latin typeface="Verdana" pitchFamily="34" charset="0"/>
              </a:rPr>
              <a:t> Elevgrupper, -kulturer, - kategoriseringer;  køn, klasse, etnicitet, alder. </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200" dirty="0" smtClean="0">
                <a:solidFill>
                  <a:schemeClr val="tx1"/>
                </a:solidFill>
                <a:latin typeface="Verdana" pitchFamily="34" charset="0"/>
              </a:rPr>
              <a:t> Enkelte elementer; studievaner, forpligtende relationer, motivation, </a:t>
            </a:r>
            <a:br>
              <a:rPr lang="da-DK" sz="1200" dirty="0" smtClean="0">
                <a:solidFill>
                  <a:schemeClr val="tx1"/>
                </a:solidFill>
                <a:latin typeface="Verdana" pitchFamily="34" charset="0"/>
              </a:rPr>
            </a:br>
            <a:r>
              <a:rPr lang="da-DK" sz="1200" dirty="0" smtClean="0">
                <a:solidFill>
                  <a:schemeClr val="tx1"/>
                </a:solidFill>
                <a:latin typeface="Verdana" pitchFamily="34" charset="0"/>
              </a:rPr>
              <a:t>  inddragelse af omverden. Hvordan bidrager det til klasserumskultur?</a:t>
            </a:r>
            <a:endParaRPr lang="da-DK" sz="1400" dirty="0" smtClean="0">
              <a:solidFill>
                <a:schemeClr val="tx1"/>
              </a:solidFill>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da-DK" sz="1200" dirty="0" smtClean="0">
              <a:solidFill>
                <a:schemeClr val="tx1"/>
              </a:solidFill>
              <a:latin typeface="Verdana" pitchFamily="34" charset="0"/>
            </a:endParaRPr>
          </a:p>
          <a:p>
            <a:endParaRPr lang="da-DK" dirty="0" smtClean="0">
              <a:solidFill>
                <a:schemeClr val="tx1"/>
              </a:solidFill>
              <a:latin typeface="Verdana" pitchFamily="34" charset="0"/>
            </a:endParaRPr>
          </a:p>
          <a:p>
            <a:endParaRPr lang="da-DK" dirty="0" smtClean="0">
              <a:latin typeface="Times New Roman" pitchFamily="18" charset="0"/>
            </a:endParaRP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09F4D1-268C-4392-ACBE-EE46A874B9D8}"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da-DK" sz="120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91932EBA-20E7-42F9-AFE8-0DF2FE3BAF99}" type="slidenum">
              <a:rPr lang="da-DK"/>
              <a:pPr/>
              <a:t>12</a:t>
            </a:fld>
            <a:endParaRPr lang="da-DK"/>
          </a:p>
        </p:txBody>
      </p:sp>
      <p:sp>
        <p:nvSpPr>
          <p:cNvPr id="22531" name="Text Box 1"/>
          <p:cNvSpPr txBox="1">
            <a:spLocks noChangeArrowheads="1"/>
          </p:cNvSpPr>
          <p:nvPr/>
        </p:nvSpPr>
        <p:spPr bwMode="auto">
          <a:xfrm>
            <a:off x="3663950" y="10072688"/>
            <a:ext cx="2801938"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4680" tIns="47160" rIns="9468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B7DC696-CAE9-42C3-AFDA-E04E5B3CCF53}"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da-DK" sz="1200">
              <a:solidFill>
                <a:srgbClr val="000000"/>
              </a:solidFill>
              <a:latin typeface="Arial" pitchFamily="34" charset="0"/>
            </a:endParaRPr>
          </a:p>
        </p:txBody>
      </p:sp>
      <p:sp>
        <p:nvSpPr>
          <p:cNvPr id="84996" name="Rectangle 2"/>
          <p:cNvSpPr>
            <a:spLocks noGrp="1" noRot="1" noChangeAspect="1" noChangeArrowheads="1" noTextEdit="1"/>
          </p:cNvSpPr>
          <p:nvPr>
            <p:ph type="sldImg"/>
          </p:nvPr>
        </p:nvSpPr>
        <p:spPr>
          <a:xfrm>
            <a:off x="584200" y="795338"/>
            <a:ext cx="5300663" cy="3976687"/>
          </a:xfrm>
          <a:solidFill>
            <a:srgbClr val="FFFFFF"/>
          </a:solidFill>
        </p:spPr>
      </p:sp>
      <p:sp>
        <p:nvSpPr>
          <p:cNvPr id="84997" name="Text Box 3"/>
          <p:cNvSpPr>
            <a:spLocks noGrp="1" noChangeArrowheads="1"/>
          </p:cNvSpPr>
          <p:nvPr>
            <p:ph type="body" idx="1"/>
          </p:nvPr>
        </p:nvSpPr>
        <p:spPr>
          <a:xfrm>
            <a:off x="646113" y="5035550"/>
            <a:ext cx="5175250" cy="4772025"/>
          </a:xfrm>
          <a:noFill/>
        </p:spPr>
        <p:txBody>
          <a:bodyPr lIns="94680" tIns="47160" rIns="94680" bIns="47160"/>
          <a:lstStyle/>
          <a:p>
            <a:pPr marL="228600" indent="-227013">
              <a:lnSpc>
                <a:spcPct val="80000"/>
              </a:lnSpc>
              <a:spcBef>
                <a:spcPct val="0"/>
              </a:spcBef>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da-DK" sz="1000" dirty="0" smtClean="0">
                <a:latin typeface="Arial" pitchFamily="34" charset="0"/>
                <a:ea typeface="Arial Unicode MS" pitchFamily="34" charset="-128"/>
                <a:cs typeface="Arial Unicode MS" pitchFamily="34" charset="-128"/>
              </a:rPr>
              <a:t>Eleverne søger fællesskaber – men en stor del af denne fællesskabssøgning består netop af at skille sig ud fra…</a:t>
            </a:r>
          </a:p>
          <a:p>
            <a:pPr marL="228600" indent="-227013">
              <a:lnSpc>
                <a:spcPct val="80000"/>
              </a:lnSpc>
              <a:spcBef>
                <a:spcPct val="0"/>
              </a:spcBef>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da-DK" sz="1000" dirty="0" smtClean="0">
              <a:latin typeface="Arial" pitchFamily="34" charset="0"/>
              <a:ea typeface="Arial Unicode MS" pitchFamily="34" charset="-128"/>
              <a:cs typeface="Arial Unicode MS" pitchFamily="34" charset="-128"/>
            </a:endParaRPr>
          </a:p>
          <a:p>
            <a:pPr marL="228600" indent="-227013">
              <a:lnSpc>
                <a:spcPct val="80000"/>
              </a:lnSpc>
              <a:spcBef>
                <a:spcPct val="0"/>
              </a:spcBef>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da-DK" sz="1000" dirty="0" smtClean="0">
                <a:latin typeface="Arial" pitchFamily="34" charset="0"/>
                <a:ea typeface="Arial Unicode MS" pitchFamily="34" charset="-128"/>
                <a:cs typeface="Arial Unicode MS" pitchFamily="34" charset="-128"/>
              </a:rPr>
              <a:t>Eksempler på skole</a:t>
            </a:r>
            <a:r>
              <a:rPr lang="da-DK" sz="1000" baseline="0" dirty="0" smtClean="0">
                <a:latin typeface="Arial" pitchFamily="34" charset="0"/>
                <a:ea typeface="Arial Unicode MS" pitchFamily="34" charset="-128"/>
                <a:cs typeface="Arial Unicode MS" pitchFamily="34" charset="-128"/>
              </a:rPr>
              <a:t>- og undervisningspraksis, elevpraksisser og elevrelationer. Fra eget </a:t>
            </a:r>
            <a:r>
              <a:rPr lang="da-DK" sz="1000" baseline="0" dirty="0" err="1" smtClean="0">
                <a:latin typeface="Arial" pitchFamily="34" charset="0"/>
                <a:ea typeface="Arial Unicode MS" pitchFamily="34" charset="-128"/>
                <a:cs typeface="Arial Unicode MS" pitchFamily="34" charset="-128"/>
              </a:rPr>
              <a:t>ph.d.projekt</a:t>
            </a:r>
            <a:r>
              <a:rPr lang="da-DK" sz="1000" baseline="0" dirty="0" smtClean="0">
                <a:latin typeface="Arial" pitchFamily="34" charset="0"/>
                <a:ea typeface="Arial Unicode MS" pitchFamily="34" charset="-128"/>
                <a:cs typeface="Arial Unicode MS" pitchFamily="34" charset="-128"/>
              </a:rPr>
              <a:t> om relationen mellem social klasse, klasserumskultur og elevernes positioneringsmuligheder (adgang til deltagelse)</a:t>
            </a:r>
            <a:endParaRPr lang="da-DK" sz="1000" dirty="0" smtClean="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fld id="{62D343F9-23CE-430C-8809-803FADFDD14B}" type="slidenum">
              <a:rPr lang="da-DK"/>
              <a:pPr/>
              <a:t>13</a:t>
            </a:fld>
            <a:endParaRPr lang="da-DK"/>
          </a:p>
        </p:txBody>
      </p:sp>
      <p:sp>
        <p:nvSpPr>
          <p:cNvPr id="87043" name="Rectangle 1"/>
          <p:cNvSpPr>
            <a:spLocks noGrp="1" noRot="1" noChangeAspect="1" noChangeArrowheads="1" noTextEdit="1"/>
          </p:cNvSpPr>
          <p:nvPr>
            <p:ph type="sldImg"/>
          </p:nvPr>
        </p:nvSpPr>
        <p:spPr>
          <a:xfrm>
            <a:off x="917575" y="744538"/>
            <a:ext cx="4964113" cy="3724275"/>
          </a:xfrm>
          <a:solidFill>
            <a:srgbClr val="FFFFFF"/>
          </a:solidFill>
        </p:spPr>
      </p:sp>
      <p:sp>
        <p:nvSpPr>
          <p:cNvPr id="87044" name="Text Box 2"/>
          <p:cNvSpPr>
            <a:spLocks noGrp="1" noChangeArrowheads="1"/>
          </p:cNvSpPr>
          <p:nvPr>
            <p:ph type="body" idx="1"/>
          </p:nvPr>
        </p:nvSpPr>
        <p:spPr>
          <a:xfrm>
            <a:off x="681038" y="4718050"/>
            <a:ext cx="5437187" cy="8664575"/>
          </a:xfrm>
          <a:noFill/>
        </p:spPr>
        <p:txBody>
          <a:bodyPr/>
          <a:lstStyle/>
          <a:p>
            <a:r>
              <a:rPr lang="da-DK" dirty="0" smtClean="0">
                <a:latin typeface="Times New Roman" pitchFamily="18" charset="0"/>
              </a:rPr>
              <a:t>Klasselokalets betydning for – dannelsen af arbejdsfællesskaber, fordelingen af aktiv deltagelse i timerne, koncentration, anden aktivitet og forståelse. Mulighed for at summe med sidemanden omkring det faglige – eller kun forholde sig mundtligt til faget, hvis dialog med læreren med klassen som tilhører?</a:t>
            </a:r>
          </a:p>
          <a:p>
            <a:r>
              <a:rPr lang="da-DK" dirty="0" smtClean="0">
                <a:latin typeface="Times New Roman" pitchFamily="18" charset="0"/>
              </a:rPr>
              <a:t>Klasserums-kultur =  praktisk organisering af et læringsrum og som et konstrueret fællesskab omkring skole, uddannelse og læring, dvs. symbolske værdier, logikker og hierarkier. Organiseringen af et klasserum har betydning for den læring, der kan og vil foregå her. Men en gymnasieklasse er samtidigt et konstrueret fællesskab af betydninger, meninger, erfaringer og praksisser – og kan dermed også betragtes som en kultur for måder at gøre elev på i gymnasiet, et rum for kulturelle praksisser.</a:t>
            </a:r>
          </a:p>
          <a:p>
            <a:r>
              <a:rPr lang="da-DK" b="1" dirty="0" smtClean="0">
                <a:latin typeface="Times New Roman" pitchFamily="18" charset="0"/>
              </a:rPr>
              <a:t>Klasserummet som ramme for dannelsen af hierarkier og adgang til deltagelse:</a:t>
            </a:r>
          </a:p>
          <a:p>
            <a:pPr>
              <a:spcBef>
                <a:spcPts val="338"/>
              </a:spcBef>
              <a:buClrTx/>
              <a:buFontTx/>
              <a:buNone/>
            </a:pPr>
            <a:r>
              <a:rPr lang="da-DK" dirty="0" smtClean="0">
                <a:latin typeface="Georgia" pitchFamily="18" charset="0"/>
                <a:ea typeface="Arial Unicode MS" pitchFamily="34" charset="-128"/>
                <a:cs typeface="Arial Unicode MS" pitchFamily="34" charset="-128"/>
              </a:rPr>
              <a:t>Organiseringen af rummet træder frem som forskelligheder mellem skolerne – men også som noget, der er med til at skabe forskelle mellem eleverne. </a:t>
            </a:r>
          </a:p>
          <a:p>
            <a:pPr>
              <a:spcBef>
                <a:spcPts val="338"/>
              </a:spcBef>
              <a:buClrTx/>
              <a:buFontTx/>
              <a:buNone/>
            </a:pPr>
            <a:r>
              <a:rPr lang="da-DK" dirty="0" smtClean="0">
                <a:latin typeface="Georgia" pitchFamily="18" charset="0"/>
                <a:ea typeface="Arial Unicode MS" pitchFamily="34" charset="-128"/>
                <a:cs typeface="Arial Unicode MS" pitchFamily="34" charset="-128"/>
              </a:rPr>
              <a:t>De fysiske pladser har såvel symbolske som praktisk betydning.</a:t>
            </a:r>
          </a:p>
          <a:p>
            <a:pPr>
              <a:spcBef>
                <a:spcPts val="338"/>
              </a:spcBef>
              <a:buClrTx/>
              <a:buFontTx/>
              <a:buNone/>
            </a:pPr>
            <a:r>
              <a:rPr lang="da-DK" dirty="0" smtClean="0">
                <a:latin typeface="Georgia" pitchFamily="18" charset="0"/>
                <a:ea typeface="Arial Unicode MS" pitchFamily="34" charset="-128"/>
                <a:cs typeface="Arial Unicode MS" pitchFamily="34" charset="-128"/>
              </a:rPr>
              <a:t>Et citat, der er stor enighed om mellem eleverne – og som viser sig tydelig i observationerne. Det interessante er, at det bliver talt frem som en egenskab hos eleverne at være aktiv, samtidig med at de alle fortæller at der er stor forskel på deres egen koncentration og deltagelse, afhængigt af hvor de sætter sig.</a:t>
            </a:r>
          </a:p>
          <a:p>
            <a:pPr>
              <a:spcBef>
                <a:spcPts val="338"/>
              </a:spcBef>
              <a:buClrTx/>
              <a:buFontTx/>
              <a:buNone/>
            </a:pPr>
            <a:r>
              <a:rPr lang="da-DK" dirty="0" smtClean="0">
                <a:latin typeface="Georgia" pitchFamily="18" charset="0"/>
                <a:ea typeface="Arial Unicode MS" pitchFamily="34" charset="-128"/>
                <a:cs typeface="Arial Unicode MS" pitchFamily="34" charset="-128"/>
              </a:rPr>
              <a:t>Paradoksalt nok er de forreste pladser ikke frit for alle at vælge – der stilles ligeledes krav om, at man er en meget aktiv elev, hvis man sætter sig på de forreste pladser. Med mindre, at det er læreren, der sætter én der. I så fald betegnes det som en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hjælp</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som man så også forventes at kunne tage imod.</a:t>
            </a:r>
          </a:p>
          <a:p>
            <a:pPr>
              <a:spcBef>
                <a:spcPts val="338"/>
              </a:spcBef>
              <a:buClrTx/>
              <a:buFontTx/>
              <a:buNone/>
            </a:pPr>
            <a:r>
              <a:rPr lang="da-DK" dirty="0" smtClean="0">
                <a:latin typeface="Georgia" pitchFamily="18" charset="0"/>
                <a:ea typeface="Arial Unicode MS" pitchFamily="34" charset="-128"/>
                <a:cs typeface="Arial Unicode MS" pitchFamily="34" charset="-128"/>
              </a:rPr>
              <a:t>I klasser med bordopstilling på række….</a:t>
            </a:r>
          </a:p>
          <a:p>
            <a:pPr>
              <a:spcBef>
                <a:spcPts val="338"/>
              </a:spcBef>
              <a:buClrTx/>
              <a:buFontTx/>
              <a:buNone/>
            </a:pPr>
            <a:r>
              <a:rPr lang="da-DK" b="1" dirty="0" smtClean="0">
                <a:latin typeface="Times New Roman" pitchFamily="18" charset="0"/>
              </a:rPr>
              <a:t>Kulturel praksis = måder at forholde sig til pladsernes betydning, blik for dets betydning som ramme for elevernes deltagelse i klasserumsundervisningen, og i dannelsen af arbejdsrelationer</a:t>
            </a:r>
            <a:r>
              <a:rPr lang="da-DK" dirty="0" smtClean="0">
                <a:latin typeface="Times New Roman" pitchFamily="18" charset="0"/>
              </a:rPr>
              <a:t>: Klasserummets organisering viser sig som en fremtrædende forskel mellem de fem besøgte skoler. Som beskrevet i præsentationen af skolerne og klasserne er to af skolerne organiseret med </a:t>
            </a:r>
            <a:r>
              <a:rPr lang="da-DK" b="1" dirty="0" err="1" smtClean="0">
                <a:latin typeface="Times New Roman" pitchFamily="18" charset="0"/>
              </a:rPr>
              <a:t>fag-lokale</a:t>
            </a:r>
            <a:r>
              <a:rPr lang="da-DK" dirty="0" err="1" smtClean="0">
                <a:latin typeface="Times New Roman" pitchFamily="18" charset="0"/>
              </a:rPr>
              <a:t>r</a:t>
            </a:r>
            <a:r>
              <a:rPr lang="da-DK" dirty="0" smtClean="0">
                <a:latin typeface="Times New Roman" pitchFamily="18" charset="0"/>
              </a:rPr>
              <a:t>, </a:t>
            </a:r>
            <a:r>
              <a:rPr lang="da-DK" dirty="0" err="1" smtClean="0">
                <a:latin typeface="Times New Roman" pitchFamily="18" charset="0"/>
              </a:rPr>
              <a:t>Stx</a:t>
            </a:r>
            <a:r>
              <a:rPr lang="da-DK" dirty="0" smtClean="0">
                <a:latin typeface="Times New Roman" pitchFamily="18" charset="0"/>
              </a:rPr>
              <a:t> </a:t>
            </a:r>
            <a:r>
              <a:rPr lang="da-DK" dirty="0" err="1" smtClean="0">
                <a:latin typeface="Times New Roman" pitchFamily="18" charset="0"/>
              </a:rPr>
              <a:t>Kbh</a:t>
            </a:r>
            <a:r>
              <a:rPr lang="da-DK" dirty="0" smtClean="0">
                <a:latin typeface="Times New Roman" pitchFamily="18" charset="0"/>
              </a:rPr>
              <a:t> II og </a:t>
            </a:r>
            <a:r>
              <a:rPr lang="da-DK" dirty="0" err="1" smtClean="0">
                <a:latin typeface="Times New Roman" pitchFamily="18" charset="0"/>
              </a:rPr>
              <a:t>Stx</a:t>
            </a:r>
            <a:r>
              <a:rPr lang="da-DK" dirty="0" smtClean="0">
                <a:latin typeface="Times New Roman" pitchFamily="18" charset="0"/>
              </a:rPr>
              <a:t> SJ, og tre af skolerne har </a:t>
            </a:r>
            <a:r>
              <a:rPr lang="da-DK" b="1" dirty="0" smtClean="0">
                <a:latin typeface="Times New Roman" pitchFamily="18" charset="0"/>
              </a:rPr>
              <a:t>klassiske klasselokaler</a:t>
            </a:r>
            <a:r>
              <a:rPr lang="da-DK" dirty="0" smtClean="0">
                <a:latin typeface="Times New Roman" pitchFamily="18" charset="0"/>
              </a:rPr>
              <a:t>, </a:t>
            </a:r>
            <a:r>
              <a:rPr lang="da-DK" dirty="0" err="1" smtClean="0">
                <a:latin typeface="Times New Roman" pitchFamily="18" charset="0"/>
              </a:rPr>
              <a:t>Stx</a:t>
            </a:r>
            <a:r>
              <a:rPr lang="da-DK" dirty="0" smtClean="0">
                <a:latin typeface="Times New Roman" pitchFamily="18" charset="0"/>
              </a:rPr>
              <a:t> </a:t>
            </a:r>
            <a:r>
              <a:rPr lang="da-DK" dirty="0" err="1" smtClean="0">
                <a:latin typeface="Times New Roman" pitchFamily="18" charset="0"/>
              </a:rPr>
              <a:t>Kbh</a:t>
            </a:r>
            <a:r>
              <a:rPr lang="da-DK" dirty="0" smtClean="0">
                <a:latin typeface="Times New Roman" pitchFamily="18" charset="0"/>
              </a:rPr>
              <a:t> I, Hhx </a:t>
            </a:r>
            <a:r>
              <a:rPr lang="da-DK" dirty="0" err="1" smtClean="0">
                <a:latin typeface="Times New Roman" pitchFamily="18" charset="0"/>
              </a:rPr>
              <a:t>Kbh</a:t>
            </a:r>
            <a:r>
              <a:rPr lang="da-DK" dirty="0" smtClean="0">
                <a:latin typeface="Times New Roman" pitchFamily="18" charset="0"/>
              </a:rPr>
              <a:t> og Hhx Sj. På de to skoler med faglokaler møder eleverne lokaler med forskellig indretning; nogle lokaler er indrettet i </a:t>
            </a:r>
            <a:r>
              <a:rPr lang="da-DK" b="1" dirty="0" smtClean="0">
                <a:latin typeface="Times New Roman" pitchFamily="18" charset="0"/>
              </a:rPr>
              <a:t>klassisk bordopstilling med borde på 3-4 rækker </a:t>
            </a:r>
            <a:r>
              <a:rPr lang="da-DK" dirty="0" smtClean="0">
                <a:latin typeface="Times New Roman" pitchFamily="18" charset="0"/>
              </a:rPr>
              <a:t>med front mod tavlen og katederet, andre lokaler er indrettet med borde i en </a:t>
            </a:r>
            <a:r>
              <a:rPr lang="da-DK" b="1" dirty="0" smtClean="0">
                <a:latin typeface="Times New Roman" pitchFamily="18" charset="0"/>
              </a:rPr>
              <a:t>hestesko-bordopstilling</a:t>
            </a:r>
            <a:r>
              <a:rPr lang="da-DK" dirty="0" smtClean="0">
                <a:latin typeface="Times New Roman" pitchFamily="18" charset="0"/>
              </a:rPr>
              <a:t>. Hestesko-bordopstillingerne er på begge skoler suppleret med ekstra borde enten i forlængelse af hesteskoens </a:t>
            </a:r>
            <a:r>
              <a:rPr lang="da-DK" dirty="0" err="1" smtClean="0">
                <a:latin typeface="Times New Roman" pitchFamily="18" charset="0"/>
              </a:rPr>
              <a:t>inderkant</a:t>
            </a:r>
            <a:r>
              <a:rPr lang="da-DK" dirty="0" smtClean="0">
                <a:latin typeface="Times New Roman" pitchFamily="18" charset="0"/>
              </a:rPr>
              <a:t> (</a:t>
            </a:r>
            <a:r>
              <a:rPr lang="da-DK" dirty="0" err="1" smtClean="0">
                <a:latin typeface="Times New Roman" pitchFamily="18" charset="0"/>
              </a:rPr>
              <a:t>Stx</a:t>
            </a:r>
            <a:r>
              <a:rPr lang="da-DK" dirty="0" smtClean="0">
                <a:latin typeface="Times New Roman" pitchFamily="18" charset="0"/>
              </a:rPr>
              <a:t> </a:t>
            </a:r>
            <a:r>
              <a:rPr lang="da-DK" dirty="0" err="1" smtClean="0">
                <a:latin typeface="Times New Roman" pitchFamily="18" charset="0"/>
              </a:rPr>
              <a:t>Sj</a:t>
            </a:r>
            <a:r>
              <a:rPr lang="da-DK" dirty="0" smtClean="0">
                <a:latin typeface="Times New Roman" pitchFamily="18" charset="0"/>
              </a:rPr>
              <a:t>) eller med endnu en hestesko-bordopstilling i midten (</a:t>
            </a:r>
            <a:r>
              <a:rPr lang="da-DK" dirty="0" err="1" smtClean="0">
                <a:latin typeface="Times New Roman" pitchFamily="18" charset="0"/>
              </a:rPr>
              <a:t>Stx</a:t>
            </a:r>
            <a:r>
              <a:rPr lang="da-DK" dirty="0" smtClean="0">
                <a:latin typeface="Times New Roman" pitchFamily="18" charset="0"/>
              </a:rPr>
              <a:t> </a:t>
            </a:r>
            <a:r>
              <a:rPr lang="da-DK" dirty="0" err="1" smtClean="0">
                <a:latin typeface="Times New Roman" pitchFamily="18" charset="0"/>
              </a:rPr>
              <a:t>Kbh</a:t>
            </a:r>
            <a:r>
              <a:rPr lang="da-DK" dirty="0" smtClean="0">
                <a:latin typeface="Times New Roman" pitchFamily="18" charset="0"/>
              </a:rPr>
              <a:t> II), for herved at give plads til alle elever. Eleverne skifter lokale for hvert fag, og bliver herved tvunget til dels at bevæge sig rundt på skolen mellem fagene, og dels at skifte plads for hvert fag. I alle tre klasser, hvor skolerne har faste klasselokaler, sidder eleverne på fire eller fem rækker med front mod tavlen og katederet, og en 'gang' ned imellem rækkerne. Eleverne har her faste pladser, uanset om de selv har valgt deres pladser eller om pladserne er tildelt af en lærer eller en studievejleder.</a:t>
            </a:r>
          </a:p>
          <a:p>
            <a:pPr eaLnBrk="1" hangingPunct="1">
              <a:spcBef>
                <a:spcPts val="500"/>
              </a:spcBef>
              <a:buFontTx/>
              <a:buChar char="-"/>
            </a:pPr>
            <a:r>
              <a:rPr lang="da-DK" b="1" dirty="0" smtClean="0">
                <a:solidFill>
                  <a:schemeClr val="tx1"/>
                </a:solidFill>
                <a:latin typeface="Verdana" pitchFamily="34" charset="0"/>
              </a:rPr>
              <a:t>De forreste rækker, de bagerste rækker og dem imellem</a:t>
            </a:r>
            <a:r>
              <a:rPr lang="da-DK" dirty="0" smtClean="0">
                <a:solidFill>
                  <a:schemeClr val="tx1"/>
                </a:solidFill>
                <a:latin typeface="Verdana" pitchFamily="34" charset="0"/>
              </a:rPr>
              <a:t>; </a:t>
            </a:r>
            <a:br>
              <a:rPr lang="da-DK" dirty="0" smtClean="0">
                <a:solidFill>
                  <a:schemeClr val="tx1"/>
                </a:solidFill>
                <a:latin typeface="Verdana" pitchFamily="34" charset="0"/>
              </a:rPr>
            </a:br>
            <a:r>
              <a:rPr lang="da-DK" dirty="0" smtClean="0">
                <a:solidFill>
                  <a:schemeClr val="tx1"/>
                </a:solidFill>
                <a:latin typeface="Verdana" pitchFamily="34" charset="0"/>
              </a:rPr>
              <a:t>Pladserne giver forskel i adgang til undervisningen – og læses som grader af seriøsitet. Pladserne er dog ikke lige tilgængelig for alle elever.</a:t>
            </a:r>
          </a:p>
          <a:p>
            <a:pPr eaLnBrk="1" hangingPunct="1">
              <a:spcBef>
                <a:spcPts val="500"/>
              </a:spcBef>
              <a:buFontTx/>
              <a:buChar char="-"/>
            </a:pPr>
            <a:r>
              <a:rPr lang="da-DK" dirty="0" smtClean="0">
                <a:solidFill>
                  <a:schemeClr val="tx1"/>
                </a:solidFill>
                <a:latin typeface="Verdana" pitchFamily="34" charset="0"/>
              </a:rPr>
              <a:t>Fordeling af pladser ud fra </a:t>
            </a:r>
            <a:r>
              <a:rPr lang="da-DK" altLang="da-DK" dirty="0" smtClean="0">
                <a:solidFill>
                  <a:schemeClr val="tx1"/>
                </a:solidFill>
                <a:latin typeface="Verdana" pitchFamily="34" charset="0"/>
              </a:rPr>
              <a:t>‘</a:t>
            </a:r>
            <a:r>
              <a:rPr lang="da-DK" dirty="0" smtClean="0">
                <a:solidFill>
                  <a:schemeClr val="tx1"/>
                </a:solidFill>
                <a:latin typeface="Verdana" pitchFamily="34" charset="0"/>
              </a:rPr>
              <a:t>selvtillid</a:t>
            </a:r>
            <a:r>
              <a:rPr lang="da-DK" altLang="da-DK" dirty="0" smtClean="0">
                <a:solidFill>
                  <a:schemeClr val="tx1"/>
                </a:solidFill>
                <a:latin typeface="Verdana" pitchFamily="34" charset="0"/>
              </a:rPr>
              <a:t>’</a:t>
            </a:r>
            <a:r>
              <a:rPr lang="da-DK" dirty="0" smtClean="0">
                <a:solidFill>
                  <a:schemeClr val="tx1"/>
                </a:solidFill>
                <a:latin typeface="Verdana" pitchFamily="34" charset="0"/>
              </a:rPr>
              <a:t> og </a:t>
            </a:r>
            <a:r>
              <a:rPr lang="da-DK" altLang="da-DK" dirty="0" smtClean="0">
                <a:solidFill>
                  <a:schemeClr val="tx1"/>
                </a:solidFill>
                <a:latin typeface="Verdana" pitchFamily="34" charset="0"/>
              </a:rPr>
              <a:t>‘</a:t>
            </a:r>
            <a:r>
              <a:rPr lang="da-DK" dirty="0" smtClean="0">
                <a:solidFill>
                  <a:schemeClr val="tx1"/>
                </a:solidFill>
                <a:latin typeface="Verdana" pitchFamily="34" charset="0"/>
              </a:rPr>
              <a:t>engagement</a:t>
            </a:r>
            <a:r>
              <a:rPr lang="da-DK" altLang="da-DK" dirty="0" smtClean="0">
                <a:solidFill>
                  <a:schemeClr val="tx1"/>
                </a:solidFill>
                <a:latin typeface="Verdana" pitchFamily="34" charset="0"/>
              </a:rPr>
              <a:t>’</a:t>
            </a:r>
            <a:r>
              <a:rPr lang="da-DK" dirty="0" smtClean="0">
                <a:solidFill>
                  <a:schemeClr val="tx1"/>
                </a:solidFill>
                <a:latin typeface="Verdana" pitchFamily="34" charset="0"/>
              </a:rPr>
              <a:t>, men har samtidig stor betydning for </a:t>
            </a:r>
            <a:r>
              <a:rPr lang="da-DK" altLang="da-DK" dirty="0" smtClean="0">
                <a:solidFill>
                  <a:schemeClr val="tx1"/>
                </a:solidFill>
                <a:latin typeface="Verdana" pitchFamily="34" charset="0"/>
              </a:rPr>
              <a:t>‘</a:t>
            </a:r>
            <a:r>
              <a:rPr lang="da-DK" dirty="0" smtClean="0">
                <a:solidFill>
                  <a:schemeClr val="tx1"/>
                </a:solidFill>
                <a:latin typeface="Verdana" pitchFamily="34" charset="0"/>
              </a:rPr>
              <a:t>selvtilliden</a:t>
            </a:r>
            <a:r>
              <a:rPr lang="da-DK" altLang="da-DK" dirty="0" smtClean="0">
                <a:solidFill>
                  <a:schemeClr val="tx1"/>
                </a:solidFill>
                <a:latin typeface="Verdana" pitchFamily="34" charset="0"/>
              </a:rPr>
              <a:t>’</a:t>
            </a:r>
            <a:r>
              <a:rPr lang="da-DK" dirty="0" smtClean="0">
                <a:solidFill>
                  <a:schemeClr val="tx1"/>
                </a:solidFill>
                <a:latin typeface="Verdana" pitchFamily="34" charset="0"/>
              </a:rPr>
              <a:t> og </a:t>
            </a:r>
            <a:r>
              <a:rPr lang="da-DK" altLang="da-DK" dirty="0" smtClean="0">
                <a:solidFill>
                  <a:schemeClr val="tx1"/>
                </a:solidFill>
                <a:latin typeface="Verdana" pitchFamily="34" charset="0"/>
              </a:rPr>
              <a:t>‘</a:t>
            </a:r>
            <a:r>
              <a:rPr lang="da-DK" dirty="0" smtClean="0">
                <a:solidFill>
                  <a:schemeClr val="tx1"/>
                </a:solidFill>
                <a:latin typeface="Verdana" pitchFamily="34" charset="0"/>
              </a:rPr>
              <a:t>engagementet</a:t>
            </a:r>
            <a:r>
              <a:rPr lang="da-DK" altLang="da-DK" dirty="0" smtClean="0">
                <a:solidFill>
                  <a:schemeClr val="tx1"/>
                </a:solidFill>
                <a:latin typeface="Verdana" pitchFamily="34" charset="0"/>
              </a:rPr>
              <a:t>’</a:t>
            </a:r>
            <a:r>
              <a:rPr lang="da-DK" dirty="0" smtClean="0">
                <a:solidFill>
                  <a:schemeClr val="tx1"/>
                </a:solidFill>
                <a:latin typeface="Verdana" pitchFamily="34" charset="0"/>
              </a:rPr>
              <a:t>. Eleverne ændrer praksis efter, hvor de sidder. </a:t>
            </a:r>
            <a:r>
              <a:rPr lang="da-DK" b="1" dirty="0" smtClean="0">
                <a:solidFill>
                  <a:schemeClr val="tx1"/>
                </a:solidFill>
                <a:latin typeface="Verdana" pitchFamily="34" charset="0"/>
              </a:rPr>
              <a:t>Pladsen kropsliggøres</a:t>
            </a:r>
            <a:r>
              <a:rPr lang="da-DK" dirty="0" smtClean="0">
                <a:solidFill>
                  <a:schemeClr val="tx1"/>
                </a:solidFill>
                <a:latin typeface="Verdana" pitchFamily="34" charset="0"/>
              </a:rPr>
              <a:t>. Eleverne </a:t>
            </a:r>
            <a:r>
              <a:rPr lang="da-DK" b="1" dirty="0" smtClean="0">
                <a:solidFill>
                  <a:schemeClr val="tx1"/>
                </a:solidFill>
                <a:latin typeface="Verdana" pitchFamily="34" charset="0"/>
              </a:rPr>
              <a:t>mærkes – </a:t>
            </a:r>
            <a:r>
              <a:rPr lang="da-DK" b="1" dirty="0" err="1" smtClean="0">
                <a:solidFill>
                  <a:schemeClr val="tx1"/>
                </a:solidFill>
                <a:latin typeface="Verdana" pitchFamily="34" charset="0"/>
              </a:rPr>
              <a:t>inscriptes</a:t>
            </a:r>
            <a:r>
              <a:rPr lang="da-DK" dirty="0" smtClean="0">
                <a:solidFill>
                  <a:schemeClr val="tx1"/>
                </a:solidFill>
                <a:latin typeface="Verdana" pitchFamily="34" charset="0"/>
              </a:rPr>
              <a:t>. </a:t>
            </a:r>
            <a:r>
              <a:rPr lang="da-DK" dirty="0" err="1" smtClean="0">
                <a:solidFill>
                  <a:schemeClr val="tx1"/>
                </a:solidFill>
                <a:latin typeface="Verdana" pitchFamily="34" charset="0"/>
              </a:rPr>
              <a:t>Gritt:</a:t>
            </a:r>
            <a:r>
              <a:rPr lang="da-DK" altLang="da-DK" dirty="0" err="1" smtClean="0">
                <a:solidFill>
                  <a:schemeClr val="tx1"/>
                </a:solidFill>
                <a:latin typeface="Verdana" pitchFamily="34" charset="0"/>
              </a:rPr>
              <a:t>”</a:t>
            </a:r>
            <a:r>
              <a:rPr lang="da-DK" dirty="0" err="1" smtClean="0">
                <a:solidFill>
                  <a:schemeClr val="tx1"/>
                </a:solidFill>
                <a:latin typeface="Verdana" pitchFamily="34" charset="0"/>
              </a:rPr>
              <a:t>Det</a:t>
            </a:r>
            <a:r>
              <a:rPr lang="da-DK" dirty="0" smtClean="0">
                <a:solidFill>
                  <a:schemeClr val="tx1"/>
                </a:solidFill>
                <a:latin typeface="Verdana" pitchFamily="34" charset="0"/>
              </a:rPr>
              <a:t> kommer meget an på personen. Hvis personen er den type, </a:t>
            </a:r>
          </a:p>
          <a:p>
            <a:pPr eaLnBrk="1" hangingPunct="1">
              <a:spcBef>
                <a:spcPts val="500"/>
              </a:spcBef>
              <a:buFontTx/>
              <a:buNone/>
            </a:pPr>
            <a:r>
              <a:rPr lang="da-DK" b="1" dirty="0" smtClean="0">
                <a:solidFill>
                  <a:schemeClr val="tx1"/>
                </a:solidFill>
                <a:latin typeface="Verdana" pitchFamily="34" charset="0"/>
              </a:rPr>
              <a:t>Socialisering mellem </a:t>
            </a:r>
            <a:r>
              <a:rPr lang="da-DK" altLang="da-DK" b="1" dirty="0" smtClean="0">
                <a:solidFill>
                  <a:schemeClr val="tx1"/>
                </a:solidFill>
                <a:latin typeface="Verdana" pitchFamily="34" charset="0"/>
              </a:rPr>
              <a:t>’</a:t>
            </a:r>
            <a:r>
              <a:rPr lang="da-DK" b="1" dirty="0" smtClean="0">
                <a:solidFill>
                  <a:schemeClr val="tx1"/>
                </a:solidFill>
                <a:latin typeface="Verdana" pitchFamily="34" charset="0"/>
              </a:rPr>
              <a:t>sidekammeraterne</a:t>
            </a:r>
            <a:r>
              <a:rPr lang="da-DK" altLang="da-DK" b="1" dirty="0" smtClean="0">
                <a:solidFill>
                  <a:schemeClr val="tx1"/>
                </a:solidFill>
                <a:latin typeface="Verdana" pitchFamily="34" charset="0"/>
              </a:rPr>
              <a:t>’</a:t>
            </a:r>
            <a:r>
              <a:rPr lang="da-DK" b="1" dirty="0" smtClean="0">
                <a:solidFill>
                  <a:schemeClr val="tx1"/>
                </a:solidFill>
                <a:latin typeface="Verdana" pitchFamily="34" charset="0"/>
              </a:rPr>
              <a:t> </a:t>
            </a:r>
            <a:r>
              <a:rPr lang="da-DK" dirty="0" smtClean="0">
                <a:solidFill>
                  <a:schemeClr val="tx1"/>
                </a:solidFill>
                <a:latin typeface="Verdana" pitchFamily="34" charset="0"/>
              </a:rPr>
              <a:t>– afhænger af hvem man sidder sammen med, hvad man bliver gejlet op til at lave. Hhx </a:t>
            </a:r>
            <a:r>
              <a:rPr lang="da-DK" dirty="0" err="1" smtClean="0">
                <a:solidFill>
                  <a:schemeClr val="tx1"/>
                </a:solidFill>
                <a:latin typeface="Verdana" pitchFamily="34" charset="0"/>
              </a:rPr>
              <a:t>Kbh</a:t>
            </a:r>
            <a:r>
              <a:rPr lang="da-DK" dirty="0" smtClean="0">
                <a:solidFill>
                  <a:schemeClr val="tx1"/>
                </a:solidFill>
                <a:latin typeface="Verdana" pitchFamily="34" charset="0"/>
              </a:rPr>
              <a:t> – sidder med dem, man fandt sammen med første dag. Hurtigt dannet grupper – har intet med de andre at gøre </a:t>
            </a:r>
            <a:r>
              <a:rPr lang="da-DK" altLang="da-DK" dirty="0" smtClean="0">
                <a:solidFill>
                  <a:schemeClr val="tx1"/>
                </a:solidFill>
                <a:latin typeface="Verdana" pitchFamily="34" charset="0"/>
              </a:rPr>
              <a:t>’</a:t>
            </a:r>
            <a:r>
              <a:rPr lang="da-DK" dirty="0" smtClean="0">
                <a:solidFill>
                  <a:schemeClr val="tx1"/>
                </a:solidFill>
                <a:latin typeface="Verdana" pitchFamily="34" charset="0"/>
              </a:rPr>
              <a:t>sindssyge vanedyr</a:t>
            </a:r>
            <a:r>
              <a:rPr lang="da-DK" altLang="da-DK" dirty="0" smtClean="0">
                <a:solidFill>
                  <a:schemeClr val="tx1"/>
                </a:solidFill>
                <a:latin typeface="Verdana" pitchFamily="34" charset="0"/>
              </a:rPr>
              <a:t>’</a:t>
            </a:r>
            <a:r>
              <a:rPr lang="da-DK" dirty="0" smtClean="0">
                <a:solidFill>
                  <a:schemeClr val="tx1"/>
                </a:solidFill>
                <a:latin typeface="Verdana" pitchFamily="34" charset="0"/>
              </a:rPr>
              <a:t> =&gt; forestillinger og fordomme om hinanden. Beskrivelsen af klassen ud fra deltagelsesformer = ud fra hvor de sidder</a:t>
            </a:r>
            <a:r>
              <a:rPr lang="da-DK" b="1" dirty="0" smtClean="0">
                <a:solidFill>
                  <a:schemeClr val="tx1"/>
                </a:solidFill>
                <a:latin typeface="Verdana" pitchFamily="34" charset="0"/>
              </a:rPr>
              <a:t>. Opmærksomhed på pladsernes betydning </a:t>
            </a:r>
            <a:r>
              <a:rPr lang="da-DK" dirty="0" smtClean="0">
                <a:solidFill>
                  <a:schemeClr val="tx1"/>
                </a:solidFill>
                <a:latin typeface="Verdana" pitchFamily="34" charset="0"/>
              </a:rPr>
              <a:t>– når man skifter mellem pladserne. Fastholder ikke blikket på hinanden.</a:t>
            </a:r>
          </a:p>
          <a:p>
            <a:pPr eaLnBrk="1" hangingPunct="1">
              <a:spcBef>
                <a:spcPts val="500"/>
              </a:spcBef>
              <a:buFontTx/>
              <a:buNone/>
            </a:pPr>
            <a:r>
              <a:rPr lang="da-DK" b="1" dirty="0" smtClean="0">
                <a:solidFill>
                  <a:schemeClr val="tx1"/>
                </a:solidFill>
                <a:latin typeface="Verdana" pitchFamily="34" charset="0"/>
              </a:rPr>
              <a:t>Paradoks</a:t>
            </a:r>
            <a:r>
              <a:rPr lang="da-DK" dirty="0" smtClean="0">
                <a:solidFill>
                  <a:schemeClr val="tx1"/>
                </a:solidFill>
                <a:latin typeface="Verdana" pitchFamily="34" charset="0"/>
              </a:rPr>
              <a:t>: De forreste pladser er for dem, der kan og har selvtilliden i orden – om end det er lettere at holde koncentrationen, blive set og hørt af læreren på disse pladser. De bagerste pladser er derimod med omvendt fortegn – det er for de usikre, de stille og dem der ikke har styr på det, om end det kræver mere at sidde på disse pladser. </a:t>
            </a:r>
            <a:r>
              <a:rPr lang="da-DK" b="1" dirty="0" smtClean="0">
                <a:solidFill>
                  <a:schemeClr val="tx1"/>
                </a:solidFill>
                <a:latin typeface="Verdana" pitchFamily="34" charset="0"/>
              </a:rPr>
              <a:t>Computere</a:t>
            </a:r>
            <a:r>
              <a:rPr lang="da-DK" dirty="0" smtClean="0">
                <a:solidFill>
                  <a:schemeClr val="tx1"/>
                </a:solidFill>
                <a:latin typeface="Verdana" pitchFamily="34" charset="0"/>
              </a:rPr>
              <a:t> + forstærket oplevelse af at tale til hele klassen – </a:t>
            </a:r>
            <a:r>
              <a:rPr lang="da-DK" b="1" dirty="0" smtClean="0">
                <a:solidFill>
                  <a:schemeClr val="tx1"/>
                </a:solidFill>
                <a:latin typeface="Verdana" pitchFamily="34" charset="0"/>
              </a:rPr>
              <a:t>som på en talerstol </a:t>
            </a:r>
            <a:r>
              <a:rPr lang="da-DK" dirty="0" smtClean="0">
                <a:solidFill>
                  <a:schemeClr val="tx1"/>
                </a:solidFill>
                <a:latin typeface="Verdana" pitchFamily="34" charset="0"/>
              </a:rPr>
              <a:t>=&gt; Det frie valg skaber større skel mellem eleverne – og reproducerer det eksisterende mønster (fastholder og forstærker forskelle).</a:t>
            </a:r>
          </a:p>
          <a:p>
            <a:pPr eaLnBrk="1" hangingPunct="1">
              <a:spcBef>
                <a:spcPts val="500"/>
              </a:spcBef>
              <a:buFontTx/>
              <a:buNone/>
            </a:pPr>
            <a:r>
              <a:rPr lang="da-DK" b="1" dirty="0" smtClean="0">
                <a:solidFill>
                  <a:schemeClr val="tx1"/>
                </a:solidFill>
                <a:latin typeface="Verdana" pitchFamily="34" charset="0"/>
              </a:rPr>
              <a:t>Deltagelse</a:t>
            </a:r>
            <a:r>
              <a:rPr lang="da-DK" dirty="0" smtClean="0">
                <a:solidFill>
                  <a:schemeClr val="tx1"/>
                </a:solidFill>
                <a:latin typeface="Verdana" pitchFamily="34" charset="0"/>
              </a:rPr>
              <a:t> = inddragelse og involvering. </a:t>
            </a:r>
            <a:r>
              <a:rPr lang="da-DK" b="1" dirty="0" smtClean="0">
                <a:solidFill>
                  <a:schemeClr val="tx1"/>
                </a:solidFill>
                <a:latin typeface="Verdana" pitchFamily="34" charset="0"/>
              </a:rPr>
              <a:t>At falde hen </a:t>
            </a:r>
            <a:r>
              <a:rPr lang="da-DK" dirty="0" smtClean="0">
                <a:solidFill>
                  <a:schemeClr val="tx1"/>
                </a:solidFill>
                <a:latin typeface="Verdana" pitchFamily="34" charset="0"/>
              </a:rPr>
              <a:t>= fyld, ikke involvering, perifer deltagelse. Slappe af = blive overset.</a:t>
            </a:r>
          </a:p>
          <a:p>
            <a:pPr eaLnBrk="1" hangingPunct="1">
              <a:spcBef>
                <a:spcPts val="500"/>
              </a:spcBef>
              <a:buFontTx/>
              <a:buNone/>
            </a:pPr>
            <a:r>
              <a:rPr lang="da-DK" dirty="0" smtClean="0">
                <a:solidFill>
                  <a:schemeClr val="tx1"/>
                </a:solidFill>
                <a:latin typeface="Verdana" pitchFamily="34" charset="0"/>
              </a:rPr>
              <a:t>Opmærksomhed på pladsernes betydning =&gt; fordeling og variation.</a:t>
            </a:r>
          </a:p>
          <a:p>
            <a:r>
              <a:rPr lang="da-DK" dirty="0" smtClean="0">
                <a:latin typeface="Georgia" pitchFamily="18" charset="0"/>
                <a:ea typeface="Arial Unicode MS" pitchFamily="34" charset="-128"/>
                <a:cs typeface="Arial Unicode MS" pitchFamily="34" charset="-128"/>
              </a:rPr>
              <a:t>Skolerne og klasserne forholder sig meget forskelligt til elevernes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frie valg</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i relation til hvor de sidder:</a:t>
            </a:r>
          </a:p>
          <a:p>
            <a:r>
              <a:rPr lang="da-DK" dirty="0" err="1" smtClean="0">
                <a:latin typeface="Georgia" pitchFamily="18" charset="0"/>
                <a:ea typeface="Arial Unicode MS" pitchFamily="34" charset="-128"/>
                <a:cs typeface="Arial Unicode MS" pitchFamily="34" charset="-128"/>
              </a:rPr>
              <a:t>Stx</a:t>
            </a:r>
            <a:r>
              <a:rPr lang="da-DK" dirty="0" smtClean="0">
                <a:latin typeface="Georgia" pitchFamily="18" charset="0"/>
                <a:ea typeface="Arial Unicode MS" pitchFamily="34" charset="-128"/>
                <a:cs typeface="Arial Unicode MS" pitchFamily="34" charset="-128"/>
              </a:rPr>
              <a:t> </a:t>
            </a:r>
            <a:r>
              <a:rPr lang="da-DK" dirty="0" err="1" smtClean="0">
                <a:latin typeface="Georgia" pitchFamily="18" charset="0"/>
                <a:ea typeface="Arial Unicode MS" pitchFamily="34" charset="-128"/>
                <a:cs typeface="Arial Unicode MS" pitchFamily="34" charset="-128"/>
              </a:rPr>
              <a:t>Kbh</a:t>
            </a:r>
            <a:r>
              <a:rPr lang="da-DK" dirty="0" smtClean="0">
                <a:latin typeface="Georgia" pitchFamily="18" charset="0"/>
                <a:ea typeface="Arial Unicode MS" pitchFamily="34" charset="-128"/>
                <a:cs typeface="Arial Unicode MS" pitchFamily="34" charset="-128"/>
              </a:rPr>
              <a:t> I: Kammeratskabsgrupper, </a:t>
            </a:r>
            <a:r>
              <a:rPr lang="da-DK" dirty="0" err="1" smtClean="0">
                <a:latin typeface="Georgia" pitchFamily="18" charset="0"/>
                <a:ea typeface="Arial Unicode MS" pitchFamily="34" charset="-128"/>
                <a:cs typeface="Arial Unicode MS" pitchFamily="34" charset="-128"/>
              </a:rPr>
              <a:t>Stx</a:t>
            </a:r>
            <a:r>
              <a:rPr lang="da-DK" dirty="0" smtClean="0">
                <a:latin typeface="Georgia" pitchFamily="18" charset="0"/>
                <a:ea typeface="Arial Unicode MS" pitchFamily="34" charset="-128"/>
                <a:cs typeface="Arial Unicode MS" pitchFamily="34" charset="-128"/>
              </a:rPr>
              <a:t> </a:t>
            </a:r>
            <a:r>
              <a:rPr lang="da-DK" dirty="0" err="1" smtClean="0">
                <a:latin typeface="Georgia" pitchFamily="18" charset="0"/>
                <a:ea typeface="Arial Unicode MS" pitchFamily="34" charset="-128"/>
                <a:cs typeface="Arial Unicode MS" pitchFamily="34" charset="-128"/>
              </a:rPr>
              <a:t>Kbh</a:t>
            </a:r>
            <a:r>
              <a:rPr lang="da-DK" dirty="0" smtClean="0">
                <a:latin typeface="Georgia" pitchFamily="18" charset="0"/>
                <a:ea typeface="Arial Unicode MS" pitchFamily="34" charset="-128"/>
                <a:cs typeface="Arial Unicode MS" pitchFamily="34" charset="-128"/>
              </a:rPr>
              <a:t> II: Faglokaler, og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frie valg</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a:t>
            </a:r>
            <a:r>
              <a:rPr lang="da-DK" dirty="0" err="1" smtClean="0">
                <a:latin typeface="Georgia" pitchFamily="18" charset="0"/>
                <a:ea typeface="Arial Unicode MS" pitchFamily="34" charset="-128"/>
                <a:cs typeface="Arial Unicode MS" pitchFamily="34" charset="-128"/>
              </a:rPr>
              <a:t>Stx</a:t>
            </a:r>
            <a:r>
              <a:rPr lang="da-DK" dirty="0" smtClean="0">
                <a:latin typeface="Georgia" pitchFamily="18" charset="0"/>
                <a:ea typeface="Arial Unicode MS" pitchFamily="34" charset="-128"/>
                <a:cs typeface="Arial Unicode MS" pitchFamily="34" charset="-128"/>
              </a:rPr>
              <a:t> </a:t>
            </a:r>
            <a:r>
              <a:rPr lang="da-DK" dirty="0" err="1" smtClean="0">
                <a:latin typeface="Georgia" pitchFamily="18" charset="0"/>
                <a:ea typeface="Arial Unicode MS" pitchFamily="34" charset="-128"/>
                <a:cs typeface="Arial Unicode MS" pitchFamily="34" charset="-128"/>
              </a:rPr>
              <a:t>Sj</a:t>
            </a:r>
            <a:r>
              <a:rPr lang="da-DK" dirty="0" smtClean="0">
                <a:latin typeface="Georgia" pitchFamily="18" charset="0"/>
                <a:ea typeface="Arial Unicode MS" pitchFamily="34" charset="-128"/>
                <a:cs typeface="Arial Unicode MS" pitchFamily="34" charset="-128"/>
              </a:rPr>
              <a:t>: Faglokaler og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frie valg</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Hhx </a:t>
            </a:r>
            <a:r>
              <a:rPr lang="da-DK" dirty="0" err="1" smtClean="0">
                <a:latin typeface="Georgia" pitchFamily="18" charset="0"/>
                <a:ea typeface="Arial Unicode MS" pitchFamily="34" charset="-128"/>
                <a:cs typeface="Arial Unicode MS" pitchFamily="34" charset="-128"/>
              </a:rPr>
              <a:t>Kbh</a:t>
            </a:r>
            <a:r>
              <a:rPr lang="da-DK" dirty="0" smtClean="0">
                <a:latin typeface="Georgia" pitchFamily="18" charset="0"/>
                <a:ea typeface="Arial Unicode MS" pitchFamily="34" charset="-128"/>
                <a:cs typeface="Arial Unicode MS" pitchFamily="34" charset="-128"/>
              </a:rPr>
              <a:t>: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Frit valg</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 – hurtigt faste pladser, Hhx </a:t>
            </a:r>
            <a:r>
              <a:rPr lang="da-DK" dirty="0" err="1" smtClean="0">
                <a:latin typeface="Georgia" pitchFamily="18" charset="0"/>
                <a:ea typeface="Arial Unicode MS" pitchFamily="34" charset="-128"/>
                <a:cs typeface="Arial Unicode MS" pitchFamily="34" charset="-128"/>
              </a:rPr>
              <a:t>Sj</a:t>
            </a:r>
            <a:r>
              <a:rPr lang="da-DK" dirty="0" smtClean="0">
                <a:latin typeface="Georgia" pitchFamily="18" charset="0"/>
                <a:ea typeface="Arial Unicode MS" pitchFamily="34" charset="-128"/>
                <a:cs typeface="Arial Unicode MS" pitchFamily="34" charset="-128"/>
              </a:rPr>
              <a:t>: Lærertildelte pladser.</a:t>
            </a:r>
          </a:p>
          <a:p>
            <a:r>
              <a:rPr lang="da-DK" dirty="0" smtClean="0">
                <a:latin typeface="Georgia" pitchFamily="18" charset="0"/>
                <a:ea typeface="Arial Unicode MS" pitchFamily="34" charset="-128"/>
                <a:cs typeface="Arial Unicode MS" pitchFamily="34" charset="-128"/>
              </a:rPr>
              <a:t>Faglokalerne – tvinger eleverne ud af klasserummet, og giver mulighed for at prøve nye pladser, at udfordre </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den sociale orden</a:t>
            </a:r>
            <a:r>
              <a:rPr lang="da-DK" altLang="da-DK" dirty="0" smtClean="0">
                <a:latin typeface="Georgia" pitchFamily="18" charset="0"/>
                <a:ea typeface="Arial Unicode MS" pitchFamily="34" charset="-128"/>
                <a:cs typeface="Arial Unicode MS" pitchFamily="34" charset="-128"/>
              </a:rPr>
              <a:t>’</a:t>
            </a:r>
            <a:r>
              <a:rPr lang="da-DK" dirty="0" smtClean="0">
                <a:latin typeface="Georgia" pitchFamily="18" charset="0"/>
                <a:ea typeface="Arial Unicode MS" pitchFamily="34" charset="-128"/>
                <a:cs typeface="Arial Unicode MS" pitchFamily="34" charset="-128"/>
              </a:rPr>
              <a:t>.</a:t>
            </a:r>
          </a:p>
          <a:p>
            <a:endParaRPr lang="da-DK" dirty="0" smtClean="0">
              <a:latin typeface="Georgia" pitchFamily="18" charset="0"/>
              <a:ea typeface="Arial Unicode MS" pitchFamily="34" charset="-128"/>
              <a:cs typeface="Arial Unicode MS" pitchFamily="34" charset="-128"/>
            </a:endParaRPr>
          </a:p>
          <a:p>
            <a:endParaRPr lang="da-DK" dirty="0" smtClean="0">
              <a:latin typeface="Georgia" pitchFamily="18" charset="0"/>
              <a:ea typeface="Arial Unicode MS" pitchFamily="34" charset="-128"/>
              <a:cs typeface="Arial Unicode MS" pitchFamily="34" charset="-128"/>
            </a:endParaRPr>
          </a:p>
          <a:p>
            <a:r>
              <a:rPr lang="da-DK" dirty="0" smtClean="0">
                <a:latin typeface="Times New Roman" pitchFamily="18" charset="0"/>
              </a:rPr>
              <a:t>Kommentarerne fra drengene illustrerer, at de forreste pladser har en særlig position for dem, der 'vil undervisningen' og for 'stræberne'. Men det er ikke at Thomas' forklaring for at sætte sig deroppe. For ham handler det om at komme tættere på læreren, fordi han regner med at kunne få mere hjælp på den måde (og sandsynligvis også bedre kunne koncentrere sig om matematikken i timen). Det </a:t>
            </a:r>
            <a:r>
              <a:rPr lang="da-DK" dirty="0" err="1" smtClean="0">
                <a:latin typeface="Times New Roman" pitchFamily="18" charset="0"/>
              </a:rPr>
              <a:t>sidstenævnte</a:t>
            </a:r>
            <a:r>
              <a:rPr lang="da-DK" dirty="0" smtClean="0">
                <a:latin typeface="Times New Roman" pitchFamily="18" charset="0"/>
              </a:rPr>
              <a:t> er netop det, som drengene fra den bagerste række bemærker. Thomas vægter sin indsats for at forstå matematikken højere end sin position blandt vennerne, og det lader sig ikke stå ubemærket af drengene. Det at Thomas ikke mestrer matematikken gør ham yderligere sårbar, og nem at råbe af og udstille for resten af klassen. Man kan stille sig spørgsmålet om han også ville være blevet råbt af, hvis han netop mestrede matematikken, og havde sat sig på forreste række for at gøre opmærksom på sin kunnen (en strategi Asbjørn benytter sig af i Hhx </a:t>
            </a:r>
            <a:r>
              <a:rPr lang="da-DK" dirty="0" err="1" smtClean="0">
                <a:latin typeface="Times New Roman" pitchFamily="18" charset="0"/>
              </a:rPr>
              <a:t>Sj</a:t>
            </a:r>
            <a:r>
              <a:rPr lang="da-DK" dirty="0" smtClean="0">
                <a:latin typeface="Times New Roman" pitchFamily="18" charset="0"/>
              </a:rPr>
              <a:t>-klassen). </a:t>
            </a:r>
          </a:p>
          <a:p>
            <a:endParaRPr lang="da-DK" dirty="0" smtClean="0">
              <a:latin typeface="Times New Roman" pitchFamily="18" charset="0"/>
            </a:endParaRPr>
          </a:p>
          <a:p>
            <a:r>
              <a:rPr lang="da-DK" b="1" dirty="0" err="1" smtClean="0">
                <a:latin typeface="Times New Roman" pitchFamily="18" charset="0"/>
              </a:rPr>
              <a:t>Klassede</a:t>
            </a:r>
            <a:r>
              <a:rPr lang="da-DK" b="1" dirty="0" smtClean="0">
                <a:latin typeface="Times New Roman" pitchFamily="18" charset="0"/>
              </a:rPr>
              <a:t> logikker</a:t>
            </a:r>
            <a:r>
              <a:rPr lang="da-DK" dirty="0" smtClean="0">
                <a:latin typeface="Times New Roman" pitchFamily="18" charset="0"/>
              </a:rPr>
              <a:t>: Elever der er usikre på faget og gymnasiekulturen har en tendens til at sætte sig bagerst i lokale – men dette er samtidigt en mere udsat position i relation til at bevare koncentrationen og at kunne indgå aktivt i undervisningen. Dem der har lidt mere styr på deres gymnasiearbejde og som har nemmere ved at deltage i undervisningen har derimod en tendens til at sætte sig foran. Enkelte elever udfordrer denne logik, men dette kommer ikke til at stå usagt hen.</a:t>
            </a:r>
          </a:p>
          <a:p>
            <a:pPr eaLnBrk="1" hangingPunct="1">
              <a:spcBef>
                <a:spcPts val="500"/>
              </a:spcBef>
              <a:buFontTx/>
              <a:buNone/>
            </a:pPr>
            <a:endParaRPr lang="da-DK" dirty="0" smtClean="0">
              <a:solidFill>
                <a:schemeClr val="tx1"/>
              </a:solidFill>
              <a:latin typeface="Verdana" pitchFamily="34" charset="0"/>
            </a:endParaRPr>
          </a:p>
          <a:p>
            <a:pPr>
              <a:spcBef>
                <a:spcPts val="338"/>
              </a:spcBef>
              <a:buClrTx/>
              <a:buFontTx/>
              <a:buNone/>
            </a:pPr>
            <a:endParaRPr lang="da-DK" dirty="0" smtClean="0">
              <a:latin typeface="Georgia" pitchFamily="18" charset="0"/>
              <a:ea typeface="Arial Unicode MS" pitchFamily="34" charset="-128"/>
              <a:cs typeface="Arial Unicode MS" pitchFamily="34" charset="-128"/>
            </a:endParaRPr>
          </a:p>
        </p:txBody>
      </p:sp>
      <p:sp>
        <p:nvSpPr>
          <p:cNvPr id="20485" name="Text Box 3"/>
          <p:cNvSpPr txBox="1">
            <a:spLocks noChangeArrowheads="1"/>
          </p:cNvSpPr>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5760" tIns="47880" rIns="95760" bIns="4788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46E089-D105-415B-9611-55B0A0F6FE5E}" type="slidenum">
              <a:rPr lang="da-DK" sz="1200">
                <a:solidFill>
                  <a:srgbClr val="000000"/>
                </a:solidFill>
                <a:latin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da-DK" sz="120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3988" y="1139825"/>
            <a:ext cx="1952625" cy="5808663"/>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42938" y="1139825"/>
            <a:ext cx="5708650" cy="5808663"/>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Rectangle 5"/>
          <p:cNvSpPr>
            <a:spLocks noGrp="1" noChangeArrowheads="1"/>
          </p:cNvSpPr>
          <p:nvPr>
            <p:ph type="sldNum" idx="10"/>
          </p:nvPr>
        </p:nvSpPr>
        <p:spPr>
          <a:ln/>
        </p:spPr>
        <p:txBody>
          <a:bodyPr/>
          <a:lstStyle>
            <a:lvl1pPr>
              <a:defRPr/>
            </a:lvl1pPr>
          </a:lstStyle>
          <a:p>
            <a:fld id="{DD4E3F15-9A20-4289-9359-446952EA1F79}" type="slidenum">
              <a:rPr lang="en-GB"/>
              <a:pPr/>
              <a:t>‹nr.›</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sldNum" idx="10"/>
          </p:nvPr>
        </p:nvSpPr>
        <p:spPr>
          <a:ln/>
        </p:spPr>
        <p:txBody>
          <a:bodyPr/>
          <a:lstStyle>
            <a:lvl1pPr>
              <a:defRPr/>
            </a:lvl1pPr>
          </a:lstStyle>
          <a:p>
            <a:fld id="{F4CD639C-F663-4A2B-BBDD-CC665D9CF494}" type="slidenum">
              <a:rPr lang="en-GB"/>
              <a:pPr/>
              <a:t>‹nr.›</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5"/>
          <p:cNvSpPr>
            <a:spLocks noGrp="1" noChangeArrowheads="1"/>
          </p:cNvSpPr>
          <p:nvPr>
            <p:ph type="sldNum" idx="10"/>
          </p:nvPr>
        </p:nvSpPr>
        <p:spPr>
          <a:ln/>
        </p:spPr>
        <p:txBody>
          <a:bodyPr/>
          <a:lstStyle>
            <a:lvl1pPr>
              <a:defRPr/>
            </a:lvl1pPr>
          </a:lstStyle>
          <a:p>
            <a:fld id="{7AB70337-A0AB-4B2C-8CBA-7D37C3DEDE40}" type="slidenum">
              <a:rPr lang="en-GB"/>
              <a:pPr/>
              <a:t>‹nr.›</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85800" y="2714625"/>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714625"/>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sldNum" idx="10"/>
          </p:nvPr>
        </p:nvSpPr>
        <p:spPr>
          <a:ln/>
        </p:spPr>
        <p:txBody>
          <a:bodyPr/>
          <a:lstStyle>
            <a:lvl1pPr>
              <a:defRPr/>
            </a:lvl1pPr>
          </a:lstStyle>
          <a:p>
            <a:fld id="{D75E6A4D-9E64-420F-B2C8-1A1028E4D541}" type="slidenum">
              <a:rPr lang="en-GB"/>
              <a:pPr/>
              <a:t>‹nr.›</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5"/>
          <p:cNvSpPr>
            <a:spLocks noGrp="1" noChangeArrowheads="1"/>
          </p:cNvSpPr>
          <p:nvPr>
            <p:ph type="sldNum" idx="10"/>
          </p:nvPr>
        </p:nvSpPr>
        <p:spPr>
          <a:ln/>
        </p:spPr>
        <p:txBody>
          <a:bodyPr/>
          <a:lstStyle>
            <a:lvl1pPr>
              <a:defRPr/>
            </a:lvl1pPr>
          </a:lstStyle>
          <a:p>
            <a:fld id="{FB9022D0-6CC1-44A7-A194-D4BE304B19A2}" type="slidenum">
              <a:rPr lang="en-GB"/>
              <a:pPr/>
              <a:t>‹nr.›</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5"/>
          <p:cNvSpPr>
            <a:spLocks noGrp="1" noChangeArrowheads="1"/>
          </p:cNvSpPr>
          <p:nvPr>
            <p:ph type="sldNum" idx="10"/>
          </p:nvPr>
        </p:nvSpPr>
        <p:spPr>
          <a:ln/>
        </p:spPr>
        <p:txBody>
          <a:bodyPr/>
          <a:lstStyle>
            <a:lvl1pPr>
              <a:defRPr/>
            </a:lvl1pPr>
          </a:lstStyle>
          <a:p>
            <a:fld id="{B16366D0-5B70-4101-935C-EC3C57361C90}" type="slidenum">
              <a:rPr lang="en-GB"/>
              <a:pPr/>
              <a:t>‹nr.›</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A499A046-F4B3-4644-8DE8-9250857D2BA2}" type="slidenum">
              <a:rPr lang="en-GB"/>
              <a:pPr/>
              <a:t>‹nr.›</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5"/>
          <p:cNvSpPr>
            <a:spLocks noGrp="1" noChangeArrowheads="1"/>
          </p:cNvSpPr>
          <p:nvPr>
            <p:ph type="sldNum" idx="10"/>
          </p:nvPr>
        </p:nvSpPr>
        <p:spPr>
          <a:ln/>
        </p:spPr>
        <p:txBody>
          <a:bodyPr/>
          <a:lstStyle>
            <a:lvl1pPr>
              <a:defRPr/>
            </a:lvl1pPr>
          </a:lstStyle>
          <a:p>
            <a:fld id="{C38AD908-7E05-434B-BDF8-03C6F732FC28}"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5"/>
          <p:cNvSpPr>
            <a:spLocks noGrp="1" noChangeArrowheads="1"/>
          </p:cNvSpPr>
          <p:nvPr>
            <p:ph type="sldNum" idx="10"/>
          </p:nvPr>
        </p:nvSpPr>
        <p:spPr>
          <a:ln/>
        </p:spPr>
        <p:txBody>
          <a:bodyPr/>
          <a:lstStyle>
            <a:lvl1pPr>
              <a:defRPr/>
            </a:lvl1pPr>
          </a:lstStyle>
          <a:p>
            <a:fld id="{0F871995-8D3F-4293-B0BF-4B3EB5F2C8E0}" type="slidenum">
              <a:rPr lang="en-GB"/>
              <a:pPr/>
              <a:t>‹nr.›</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sldNum" idx="10"/>
          </p:nvPr>
        </p:nvSpPr>
        <p:spPr>
          <a:ln/>
        </p:spPr>
        <p:txBody>
          <a:bodyPr/>
          <a:lstStyle>
            <a:lvl1pPr>
              <a:defRPr/>
            </a:lvl1pPr>
          </a:lstStyle>
          <a:p>
            <a:fld id="{0D257547-C852-4291-8448-373C42B122B8}" type="slidenum">
              <a:rPr lang="en-GB"/>
              <a:pPr/>
              <a:t>‹nr.›</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3988" y="1139825"/>
            <a:ext cx="1952625" cy="5808663"/>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42938" y="1139825"/>
            <a:ext cx="5708650" cy="5808663"/>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sldNum" idx="10"/>
          </p:nvPr>
        </p:nvSpPr>
        <p:spPr>
          <a:ln/>
        </p:spPr>
        <p:txBody>
          <a:bodyPr/>
          <a:lstStyle>
            <a:lvl1pPr>
              <a:defRPr/>
            </a:lvl1pPr>
          </a:lstStyle>
          <a:p>
            <a:fld id="{D61DE298-C8CF-4F09-BF3A-C5D69C3EF0D3}" type="slidenum">
              <a:rPr lang="en-GB"/>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85800" y="2714625"/>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714625"/>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ftr" idx="10"/>
          </p:nvPr>
        </p:nvSpPr>
        <p:spPr>
          <a:ln/>
        </p:spPr>
        <p:txBody>
          <a:bodyPr/>
          <a:lstStyle>
            <a:lvl1pPr>
              <a:defRPr/>
            </a:lvl1pPr>
          </a:lstStyle>
          <a:p>
            <a:pPr>
              <a:defRPr/>
            </a:pPr>
            <a:r>
              <a:rPr lang="en-GB"/>
              <a:t>www.cefu.dk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051" name="Rectangle 2"/>
          <p:cNvSpPr>
            <a:spLocks noGrp="1" noChangeArrowheads="1"/>
          </p:cNvSpPr>
          <p:nvPr>
            <p:ph type="title"/>
          </p:nvPr>
        </p:nvSpPr>
        <p:spPr bwMode="auto">
          <a:xfrm>
            <a:off x="642938" y="1139825"/>
            <a:ext cx="7770812"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Klik for at redigere titeltekstens format</a:t>
            </a:r>
          </a:p>
        </p:txBody>
      </p:sp>
      <p:sp>
        <p:nvSpPr>
          <p:cNvPr id="2052" name="Rectangle 3"/>
          <p:cNvSpPr>
            <a:spLocks noGrp="1" noChangeArrowheads="1"/>
          </p:cNvSpPr>
          <p:nvPr>
            <p:ph type="body" idx="1"/>
          </p:nvPr>
        </p:nvSpPr>
        <p:spPr bwMode="auto">
          <a:xfrm>
            <a:off x="685800" y="2714625"/>
            <a:ext cx="7770813"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Klik for at redigere dispositionstekstens format</a:t>
            </a:r>
          </a:p>
          <a:p>
            <a:pPr lvl="1"/>
            <a:r>
              <a:rPr lang="en-GB"/>
              <a:t>Andet dispositionsniveau</a:t>
            </a:r>
          </a:p>
          <a:p>
            <a:pPr lvl="2"/>
            <a:r>
              <a:rPr lang="en-GB"/>
              <a:t>Tredje dispositionsniveau</a:t>
            </a:r>
          </a:p>
          <a:p>
            <a:pPr lvl="3"/>
            <a:r>
              <a:rPr lang="en-GB"/>
              <a:t>Fjerde dispositionsniveau</a:t>
            </a:r>
          </a:p>
          <a:p>
            <a:pPr lvl="4"/>
            <a:r>
              <a:rPr lang="en-GB"/>
              <a:t>Femte dispositionsniveau</a:t>
            </a:r>
          </a:p>
          <a:p>
            <a:pPr lvl="4"/>
            <a:r>
              <a:rPr lang="en-GB"/>
              <a:t>Sjette dispositionsniveau</a:t>
            </a:r>
          </a:p>
          <a:p>
            <a:pPr lvl="4"/>
            <a:r>
              <a:rPr lang="en-GB"/>
              <a:t>Syvende dispositionsniveau</a:t>
            </a:r>
          </a:p>
          <a:p>
            <a:pPr lvl="4"/>
            <a:r>
              <a:rPr lang="en-GB"/>
              <a:t>Ottende dispositionsniveau</a:t>
            </a:r>
          </a:p>
          <a:p>
            <a:pPr lvl="4"/>
            <a:r>
              <a:rPr lang="en-GB"/>
              <a:t>Niende dispositionsniveau</a:t>
            </a:r>
          </a:p>
        </p:txBody>
      </p:sp>
      <p:sp>
        <p:nvSpPr>
          <p:cNvPr id="2" name="Rectangle 4"/>
          <p:cNvSpPr>
            <a:spLocks noGrp="1" noChangeArrowheads="1"/>
          </p:cNvSpPr>
          <p:nvPr>
            <p:ph type="ftr"/>
          </p:nvPr>
        </p:nvSpPr>
        <p:spPr bwMode="auto">
          <a:xfrm>
            <a:off x="3286125" y="6429375"/>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 pos="2895600" algn="l"/>
              </a:tabLst>
              <a:defRPr sz="1600" b="1">
                <a:solidFill>
                  <a:srgbClr val="000000"/>
                </a:solidFill>
                <a:latin typeface="+mn-lt"/>
                <a:ea typeface="+mn-ea"/>
                <a:cs typeface="+mn-cs"/>
              </a:defRPr>
            </a:lvl1pPr>
          </a:lstStyle>
          <a:p>
            <a:pPr>
              <a:defRPr/>
            </a:pPr>
            <a:r>
              <a:rPr lang="en-GB"/>
              <a:t>www.cefu.dk</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Arial Unicode MS" charset="0"/>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Arial Unicode MS" charset="0"/>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Arial Unicode MS" charset="0"/>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Arial Unicode MS" charset="0"/>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642938" y="1139825"/>
            <a:ext cx="7770812"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Klik for at redigere titeltekstens format</a:t>
            </a:r>
          </a:p>
        </p:txBody>
      </p:sp>
      <p:sp>
        <p:nvSpPr>
          <p:cNvPr id="6147" name="Rectangle 2"/>
          <p:cNvSpPr>
            <a:spLocks noGrp="1" noChangeArrowheads="1"/>
          </p:cNvSpPr>
          <p:nvPr>
            <p:ph type="body" idx="1"/>
          </p:nvPr>
        </p:nvSpPr>
        <p:spPr bwMode="auto">
          <a:xfrm>
            <a:off x="685800" y="2714625"/>
            <a:ext cx="7770813"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Klik for at redigere dispositionstekstens format</a:t>
            </a:r>
          </a:p>
          <a:p>
            <a:pPr lvl="1"/>
            <a:r>
              <a:rPr lang="en-GB"/>
              <a:t>Andet dispositionsniveau</a:t>
            </a:r>
          </a:p>
          <a:p>
            <a:pPr lvl="2"/>
            <a:r>
              <a:rPr lang="en-GB"/>
              <a:t>Tredje dispositionsniveau</a:t>
            </a:r>
          </a:p>
          <a:p>
            <a:pPr lvl="3"/>
            <a:r>
              <a:rPr lang="en-GB"/>
              <a:t>Fjerde dispositionsniveau</a:t>
            </a:r>
          </a:p>
          <a:p>
            <a:pPr lvl="4"/>
            <a:r>
              <a:rPr lang="en-GB"/>
              <a:t>Femte dispositionsniveau</a:t>
            </a:r>
          </a:p>
          <a:p>
            <a:pPr lvl="4"/>
            <a:r>
              <a:rPr lang="en-GB"/>
              <a:t>Sjette dispositionsniveau</a:t>
            </a:r>
          </a:p>
          <a:p>
            <a:pPr lvl="4"/>
            <a:r>
              <a:rPr lang="en-GB"/>
              <a:t>Syvende dispositionsniveau</a:t>
            </a:r>
          </a:p>
          <a:p>
            <a:pPr lvl="4"/>
            <a:r>
              <a:rPr lang="en-GB"/>
              <a:t>Ottende dispositionsniveau</a:t>
            </a:r>
          </a:p>
          <a:p>
            <a:pPr lvl="4"/>
            <a:r>
              <a:rPr lang="en-GB"/>
              <a:t>Niende dispositionsniveau</a:t>
            </a:r>
          </a:p>
        </p:txBody>
      </p:sp>
      <p:sp>
        <p:nvSpPr>
          <p:cNvPr id="6148" name="Text Box 3"/>
          <p:cNvSpPr txBox="1">
            <a:spLocks noChangeArrowheads="1"/>
          </p:cNvSpPr>
          <p:nvPr/>
        </p:nvSpPr>
        <p:spPr bwMode="auto">
          <a:xfrm>
            <a:off x="685800" y="64722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da-DK">
              <a:latin typeface="Times New Roman" charset="0"/>
              <a:ea typeface="ＭＳ Ｐゴシック" charset="0"/>
            </a:endParaRPr>
          </a:p>
        </p:txBody>
      </p:sp>
      <p:sp>
        <p:nvSpPr>
          <p:cNvPr id="6149" name="Text Box 4"/>
          <p:cNvSpPr txBox="1">
            <a:spLocks noChangeArrowheads="1"/>
          </p:cNvSpPr>
          <p:nvPr/>
        </p:nvSpPr>
        <p:spPr bwMode="auto">
          <a:xfrm>
            <a:off x="3124200" y="6472238"/>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da-DK">
              <a:latin typeface="Times New Roman" charset="0"/>
              <a:ea typeface="ＭＳ Ｐゴシック" charset="0"/>
            </a:endParaRPr>
          </a:p>
        </p:txBody>
      </p:sp>
      <p:sp>
        <p:nvSpPr>
          <p:cNvPr id="2" name="Rectangle 5"/>
          <p:cNvSpPr>
            <a:spLocks noGrp="1" noChangeArrowheads="1"/>
          </p:cNvSpPr>
          <p:nvPr>
            <p:ph type="sldNum"/>
          </p:nvPr>
        </p:nvSpPr>
        <p:spPr bwMode="auto">
          <a:xfrm>
            <a:off x="6553200" y="6500813"/>
            <a:ext cx="1903413" cy="4556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SzPct val="45000"/>
              <a:buFont typeface="Wingdings" pitchFamily="2" charset="2"/>
              <a:buNone/>
              <a:tabLst>
                <a:tab pos="723900" algn="l"/>
                <a:tab pos="1447800" algn="l"/>
              </a:tabLst>
              <a:defRPr sz="1400">
                <a:solidFill>
                  <a:srgbClr val="000000"/>
                </a:solidFill>
              </a:defRPr>
            </a:lvl1pPr>
          </a:lstStyle>
          <a:p>
            <a:fld id="{E7CC7013-2538-41F9-A41D-9A9D12091F41}"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6" charset="0"/>
          <a:ea typeface="MS PGothic" pitchFamily="34" charset="-128"/>
          <a:cs typeface="Arial Unicode M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Garamond" pitchFamily="16"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Arial Unicode MS" charset="0"/>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Arial Unicode MS" charset="0"/>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Arial Unicode MS" charset="0"/>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Arial Unicode MS" charset="0"/>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85800" y="1772817"/>
            <a:ext cx="7772400" cy="1827634"/>
          </a:xfrm>
        </p:spPr>
        <p:txBody>
          <a:bodyPr/>
          <a:lstStyle/>
          <a:p>
            <a:r>
              <a:rPr lang="da-DK" sz="3200" b="1" dirty="0" smtClean="0">
                <a:solidFill>
                  <a:schemeClr val="bg1"/>
                </a:solidFill>
              </a:rPr>
              <a:t>Klasserumskultur, inklusion og fraværsbekæmpelse</a:t>
            </a:r>
            <a:br>
              <a:rPr lang="da-DK" sz="3200" b="1" dirty="0" smtClean="0">
                <a:solidFill>
                  <a:schemeClr val="bg1"/>
                </a:solidFill>
              </a:rPr>
            </a:br>
            <a:r>
              <a:rPr lang="da-DK" sz="1200" b="1" dirty="0" smtClean="0">
                <a:solidFill>
                  <a:schemeClr val="bg1"/>
                </a:solidFill>
              </a:rPr>
              <a:t/>
            </a:r>
            <a:br>
              <a:rPr lang="da-DK" sz="1200" b="1" dirty="0" smtClean="0">
                <a:solidFill>
                  <a:schemeClr val="bg1"/>
                </a:solidFill>
              </a:rPr>
            </a:br>
            <a:r>
              <a:rPr lang="da-DK" sz="2400" dirty="0" smtClean="0">
                <a:solidFill>
                  <a:schemeClr val="bg1"/>
                </a:solidFill>
              </a:rPr>
              <a:t>Startkonference 28. november 2012</a:t>
            </a:r>
            <a:r>
              <a:rPr lang="da-DK" sz="2400" b="1" dirty="0" smtClean="0">
                <a:solidFill>
                  <a:schemeClr val="bg1"/>
                </a:solidFill>
              </a:rPr>
              <a:t/>
            </a:r>
            <a:br>
              <a:rPr lang="da-DK" sz="2400" b="1" dirty="0" smtClean="0">
                <a:solidFill>
                  <a:schemeClr val="bg1"/>
                </a:solidFill>
              </a:rPr>
            </a:br>
            <a:endParaRPr lang="da-DK" sz="2400" b="1" dirty="0">
              <a:solidFill>
                <a:schemeClr val="bg1"/>
              </a:solidFill>
            </a:endParaRPr>
          </a:p>
        </p:txBody>
      </p:sp>
      <p:sp>
        <p:nvSpPr>
          <p:cNvPr id="4" name="Undertitel 3"/>
          <p:cNvSpPr>
            <a:spLocks noGrp="1"/>
          </p:cNvSpPr>
          <p:nvPr>
            <p:ph type="subTitle" idx="1"/>
          </p:nvPr>
        </p:nvSpPr>
        <p:spPr/>
        <p:txBody>
          <a:bodyPr/>
          <a:lstStyle/>
          <a:p>
            <a:endParaRPr lang="da-DK" sz="2000" b="1" dirty="0" smtClean="0">
              <a:solidFill>
                <a:schemeClr val="bg1"/>
              </a:solidFill>
            </a:endParaRPr>
          </a:p>
          <a:p>
            <a:r>
              <a:rPr lang="da-DK" sz="1600" dirty="0" smtClean="0">
                <a:solidFill>
                  <a:schemeClr val="bg1"/>
                </a:solidFill>
              </a:rPr>
              <a:t>Lektor og forskningsleder Camilla Hutters</a:t>
            </a:r>
          </a:p>
          <a:p>
            <a:r>
              <a:rPr lang="da-DK" sz="1600" dirty="0" err="1" smtClean="0">
                <a:solidFill>
                  <a:schemeClr val="bg1"/>
                </a:solidFill>
              </a:rPr>
              <a:t>Phd.stipendiat</a:t>
            </a:r>
            <a:r>
              <a:rPr lang="da-DK" sz="1600" dirty="0" smtClean="0">
                <a:solidFill>
                  <a:schemeClr val="bg1"/>
                </a:solidFill>
              </a:rPr>
              <a:t> Susanne Murning</a:t>
            </a:r>
          </a:p>
          <a:p>
            <a:endParaRPr lang="da-DK" sz="2000" b="1" dirty="0" smtClean="0">
              <a:solidFill>
                <a:schemeClr val="bg1"/>
              </a:solidFill>
            </a:endParaRPr>
          </a:p>
          <a:p>
            <a:endParaRPr lang="da-DK" sz="2000" b="1" dirty="0">
              <a:solidFill>
                <a:schemeClr val="bg1"/>
              </a:solidFill>
            </a:endParaRPr>
          </a:p>
        </p:txBody>
      </p:sp>
      <p:sp>
        <p:nvSpPr>
          <p:cNvPr id="2" name="Pladsholder til sidefod 1"/>
          <p:cNvSpPr>
            <a:spLocks noGrp="1"/>
          </p:cNvSpPr>
          <p:nvPr>
            <p:ph type="ftr" idx="10"/>
          </p:nvPr>
        </p:nvSpPr>
        <p:spPr/>
        <p:txBody>
          <a:bodyPr/>
          <a:lstStyle/>
          <a:p>
            <a:pPr>
              <a:defRPr/>
            </a:pPr>
            <a:r>
              <a:rPr lang="en-GB" smtClean="0"/>
              <a:t>www.cefu.dk</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69850"/>
            <a:ext cx="669607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Arial Unicode M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9pPr>
          </a:lstStyle>
          <a:p>
            <a:pPr algn="ctr" eaLnBrk="1" hangingPunct="1">
              <a:buClrTx/>
              <a:buFontTx/>
              <a:buNone/>
              <a:defRPr/>
            </a:pPr>
            <a:r>
              <a:rPr lang="da-DK" sz="3200" dirty="0" smtClean="0">
                <a:solidFill>
                  <a:srgbClr val="C00000"/>
                </a:solidFill>
                <a:latin typeface="Georgia" charset="0"/>
              </a:rPr>
              <a:t>Sammensat klasserumskultur</a:t>
            </a:r>
          </a:p>
        </p:txBody>
      </p:sp>
      <p:sp>
        <p:nvSpPr>
          <p:cNvPr id="9219" name="Text Box 2"/>
          <p:cNvSpPr txBox="1">
            <a:spLocks noChangeArrowheads="1"/>
          </p:cNvSpPr>
          <p:nvPr/>
        </p:nvSpPr>
        <p:spPr bwMode="auto">
          <a:xfrm>
            <a:off x="611560" y="1340768"/>
            <a:ext cx="8280920" cy="4536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9pPr>
          </a:lstStyle>
          <a:p>
            <a:endParaRPr lang="da-DK" sz="1800" dirty="0">
              <a:solidFill>
                <a:schemeClr val="tx1"/>
              </a:solidFill>
              <a:latin typeface="Verdana" charset="0"/>
              <a:cs typeface="Verdana" charset="0"/>
            </a:endParaRPr>
          </a:p>
        </p:txBody>
      </p:sp>
      <p:sp>
        <p:nvSpPr>
          <p:cNvPr id="4" name="Ellipse 3"/>
          <p:cNvSpPr/>
          <p:nvPr/>
        </p:nvSpPr>
        <p:spPr bwMode="auto">
          <a:xfrm>
            <a:off x="1691680" y="1484784"/>
            <a:ext cx="2016224" cy="1584176"/>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5" name="Tekstfelt 4"/>
          <p:cNvSpPr txBox="1"/>
          <p:nvPr/>
        </p:nvSpPr>
        <p:spPr>
          <a:xfrm>
            <a:off x="2051720" y="1916832"/>
            <a:ext cx="1152128" cy="338554"/>
          </a:xfrm>
          <a:prstGeom prst="rect">
            <a:avLst/>
          </a:prstGeom>
          <a:noFill/>
        </p:spPr>
        <p:txBody>
          <a:bodyPr wrap="square" rtlCol="0">
            <a:spAutoFit/>
          </a:bodyPr>
          <a:lstStyle/>
          <a:p>
            <a:r>
              <a:rPr lang="da-DK" sz="1600" dirty="0" smtClean="0">
                <a:solidFill>
                  <a:schemeClr val="tx1"/>
                </a:solidFill>
              </a:rPr>
              <a:t>Skolekultur</a:t>
            </a:r>
            <a:endParaRPr lang="da-DK" sz="1600" dirty="0">
              <a:solidFill>
                <a:schemeClr val="tx1"/>
              </a:solidFill>
            </a:endParaRPr>
          </a:p>
        </p:txBody>
      </p:sp>
      <p:sp>
        <p:nvSpPr>
          <p:cNvPr id="8" name="Ellipse 7"/>
          <p:cNvSpPr/>
          <p:nvPr/>
        </p:nvSpPr>
        <p:spPr bwMode="auto">
          <a:xfrm>
            <a:off x="2627784" y="2780928"/>
            <a:ext cx="1944216" cy="1584176"/>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6" name="Tekstfelt 5"/>
          <p:cNvSpPr txBox="1"/>
          <p:nvPr/>
        </p:nvSpPr>
        <p:spPr>
          <a:xfrm>
            <a:off x="3203848" y="3429000"/>
            <a:ext cx="1080120" cy="338554"/>
          </a:xfrm>
          <a:prstGeom prst="rect">
            <a:avLst/>
          </a:prstGeom>
          <a:noFill/>
        </p:spPr>
        <p:txBody>
          <a:bodyPr wrap="square" rtlCol="0">
            <a:spAutoFit/>
          </a:bodyPr>
          <a:lstStyle/>
          <a:p>
            <a:r>
              <a:rPr lang="da-DK" sz="1600" dirty="0" smtClean="0">
                <a:solidFill>
                  <a:schemeClr val="tx1"/>
                </a:solidFill>
              </a:rPr>
              <a:t>Elevkultur</a:t>
            </a:r>
            <a:endParaRPr lang="da-DK" sz="1600" dirty="0">
              <a:solidFill>
                <a:schemeClr val="tx1"/>
              </a:solidFill>
            </a:endParaRPr>
          </a:p>
        </p:txBody>
      </p:sp>
      <p:sp>
        <p:nvSpPr>
          <p:cNvPr id="10" name="Ellipse 9"/>
          <p:cNvSpPr/>
          <p:nvPr/>
        </p:nvSpPr>
        <p:spPr bwMode="auto">
          <a:xfrm>
            <a:off x="899592" y="2708920"/>
            <a:ext cx="1872208" cy="1656184"/>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7" name="Tekstfelt 6"/>
          <p:cNvSpPr txBox="1"/>
          <p:nvPr/>
        </p:nvSpPr>
        <p:spPr>
          <a:xfrm>
            <a:off x="1043608" y="3284984"/>
            <a:ext cx="1368152" cy="584776"/>
          </a:xfrm>
          <a:prstGeom prst="rect">
            <a:avLst/>
          </a:prstGeom>
          <a:noFill/>
        </p:spPr>
        <p:txBody>
          <a:bodyPr wrap="square" rtlCol="0">
            <a:spAutoFit/>
          </a:bodyPr>
          <a:lstStyle/>
          <a:p>
            <a:r>
              <a:rPr lang="da-DK" sz="1600" dirty="0" smtClean="0">
                <a:solidFill>
                  <a:schemeClr val="tx1"/>
                </a:solidFill>
              </a:rPr>
              <a:t>Undervis-</a:t>
            </a:r>
            <a:r>
              <a:rPr lang="da-DK" sz="1600" dirty="0" err="1" smtClean="0">
                <a:solidFill>
                  <a:schemeClr val="tx1"/>
                </a:solidFill>
              </a:rPr>
              <a:t>ningskultur</a:t>
            </a:r>
            <a:endParaRPr lang="da-DK" sz="1600" dirty="0">
              <a:solidFill>
                <a:schemeClr val="tx1"/>
              </a:solidFill>
            </a:endParaRPr>
          </a:p>
        </p:txBody>
      </p:sp>
      <p:sp>
        <p:nvSpPr>
          <p:cNvPr id="12" name="Ellipse 11"/>
          <p:cNvSpPr/>
          <p:nvPr/>
        </p:nvSpPr>
        <p:spPr bwMode="auto">
          <a:xfrm>
            <a:off x="1907704" y="2348880"/>
            <a:ext cx="1584176" cy="1368152"/>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9" name="Tekstfelt 8"/>
          <p:cNvSpPr txBox="1"/>
          <p:nvPr/>
        </p:nvSpPr>
        <p:spPr>
          <a:xfrm>
            <a:off x="2123728" y="2708920"/>
            <a:ext cx="1224136" cy="584776"/>
          </a:xfrm>
          <a:prstGeom prst="rect">
            <a:avLst/>
          </a:prstGeom>
          <a:noFill/>
        </p:spPr>
        <p:txBody>
          <a:bodyPr wrap="square" rtlCol="0">
            <a:spAutoFit/>
          </a:bodyPr>
          <a:lstStyle/>
          <a:p>
            <a:r>
              <a:rPr lang="da-DK" sz="1600" b="1" dirty="0" smtClean="0">
                <a:solidFill>
                  <a:schemeClr val="tx1"/>
                </a:solidFill>
              </a:rPr>
              <a:t>Klasserums-kultur</a:t>
            </a:r>
            <a:endParaRPr lang="da-DK" sz="1600" b="1" dirty="0">
              <a:solidFill>
                <a:schemeClr val="tx1"/>
              </a:solidFill>
            </a:endParaRPr>
          </a:p>
        </p:txBody>
      </p:sp>
      <p:sp>
        <p:nvSpPr>
          <p:cNvPr id="14" name="Ellipse 13"/>
          <p:cNvSpPr/>
          <p:nvPr/>
        </p:nvSpPr>
        <p:spPr bwMode="auto">
          <a:xfrm>
            <a:off x="5652120" y="2636912"/>
            <a:ext cx="2016224" cy="1584176"/>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15" name="Ellipse 14"/>
          <p:cNvSpPr/>
          <p:nvPr/>
        </p:nvSpPr>
        <p:spPr bwMode="auto">
          <a:xfrm>
            <a:off x="6516216" y="3645024"/>
            <a:ext cx="2016224" cy="1584176"/>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dirty="0" smtClean="0">
              <a:ln>
                <a:noFill/>
              </a:ln>
              <a:solidFill>
                <a:schemeClr val="bg1"/>
              </a:solidFill>
              <a:effectLst/>
              <a:latin typeface="Times New Roman" pitchFamily="16" charset="0"/>
              <a:cs typeface="Arial Unicode MS" charset="0"/>
            </a:endParaRPr>
          </a:p>
        </p:txBody>
      </p:sp>
      <p:sp>
        <p:nvSpPr>
          <p:cNvPr id="16" name="Ellipse 15"/>
          <p:cNvSpPr/>
          <p:nvPr/>
        </p:nvSpPr>
        <p:spPr bwMode="auto">
          <a:xfrm>
            <a:off x="4860032" y="3645024"/>
            <a:ext cx="2016224" cy="1584176"/>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17" name="Ellipse 16"/>
          <p:cNvSpPr/>
          <p:nvPr/>
        </p:nvSpPr>
        <p:spPr bwMode="auto">
          <a:xfrm>
            <a:off x="5796136" y="3429000"/>
            <a:ext cx="1584176" cy="1368152"/>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13" name="Tekstfelt 12"/>
          <p:cNvSpPr txBox="1"/>
          <p:nvPr/>
        </p:nvSpPr>
        <p:spPr>
          <a:xfrm>
            <a:off x="7380312" y="4221088"/>
            <a:ext cx="1224136" cy="584776"/>
          </a:xfrm>
          <a:prstGeom prst="rect">
            <a:avLst/>
          </a:prstGeom>
          <a:noFill/>
        </p:spPr>
        <p:txBody>
          <a:bodyPr wrap="square" rtlCol="0">
            <a:spAutoFit/>
          </a:bodyPr>
          <a:lstStyle/>
          <a:p>
            <a:r>
              <a:rPr lang="da-DK" sz="1600" dirty="0" smtClean="0">
                <a:solidFill>
                  <a:schemeClr val="tx1"/>
                </a:solidFill>
              </a:rPr>
              <a:t>Mening / værdi</a:t>
            </a:r>
            <a:endParaRPr lang="da-DK" sz="1600" dirty="0">
              <a:solidFill>
                <a:schemeClr val="tx1"/>
              </a:solidFill>
            </a:endParaRPr>
          </a:p>
        </p:txBody>
      </p:sp>
      <p:sp>
        <p:nvSpPr>
          <p:cNvPr id="18" name="Tekstfelt 17"/>
          <p:cNvSpPr txBox="1"/>
          <p:nvPr/>
        </p:nvSpPr>
        <p:spPr>
          <a:xfrm>
            <a:off x="5004048" y="4293096"/>
            <a:ext cx="864096" cy="338554"/>
          </a:xfrm>
          <a:prstGeom prst="rect">
            <a:avLst/>
          </a:prstGeom>
          <a:noFill/>
        </p:spPr>
        <p:txBody>
          <a:bodyPr wrap="square" rtlCol="0">
            <a:spAutoFit/>
          </a:bodyPr>
          <a:lstStyle/>
          <a:p>
            <a:r>
              <a:rPr lang="da-DK" sz="1600" dirty="0" smtClean="0">
                <a:solidFill>
                  <a:schemeClr val="tx1"/>
                </a:solidFill>
              </a:rPr>
              <a:t>Praksis</a:t>
            </a:r>
            <a:endParaRPr lang="da-DK" sz="1600" dirty="0">
              <a:solidFill>
                <a:schemeClr val="tx1"/>
              </a:solidFill>
            </a:endParaRPr>
          </a:p>
        </p:txBody>
      </p:sp>
      <p:sp>
        <p:nvSpPr>
          <p:cNvPr id="19" name="Tekstfelt 18"/>
          <p:cNvSpPr txBox="1"/>
          <p:nvPr/>
        </p:nvSpPr>
        <p:spPr>
          <a:xfrm>
            <a:off x="5940152" y="2852936"/>
            <a:ext cx="1440160" cy="584776"/>
          </a:xfrm>
          <a:prstGeom prst="rect">
            <a:avLst/>
          </a:prstGeom>
          <a:noFill/>
        </p:spPr>
        <p:txBody>
          <a:bodyPr wrap="square" rtlCol="0">
            <a:spAutoFit/>
          </a:bodyPr>
          <a:lstStyle/>
          <a:p>
            <a:r>
              <a:rPr lang="da-DK" sz="1600" dirty="0" smtClean="0">
                <a:solidFill>
                  <a:schemeClr val="tx1"/>
                </a:solidFill>
              </a:rPr>
              <a:t>Relationer og positioner</a:t>
            </a:r>
            <a:endParaRPr lang="da-DK" sz="1600" dirty="0">
              <a:solidFill>
                <a:schemeClr val="tx1"/>
              </a:solidFill>
            </a:endParaRPr>
          </a:p>
        </p:txBody>
      </p:sp>
      <p:sp>
        <p:nvSpPr>
          <p:cNvPr id="20" name="Tekstfelt 19"/>
          <p:cNvSpPr txBox="1"/>
          <p:nvPr/>
        </p:nvSpPr>
        <p:spPr>
          <a:xfrm>
            <a:off x="5868144" y="3645024"/>
            <a:ext cx="1584176" cy="830997"/>
          </a:xfrm>
          <a:prstGeom prst="rect">
            <a:avLst/>
          </a:prstGeom>
          <a:noFill/>
        </p:spPr>
        <p:txBody>
          <a:bodyPr wrap="square" rtlCol="0">
            <a:spAutoFit/>
          </a:bodyPr>
          <a:lstStyle/>
          <a:p>
            <a:r>
              <a:rPr lang="da-DK" sz="1600" b="1" dirty="0" smtClean="0">
                <a:solidFill>
                  <a:srgbClr val="000000"/>
                </a:solidFill>
              </a:rPr>
              <a:t>Betydnings-fællesskaber og kulturel praksis</a:t>
            </a:r>
            <a:endParaRPr lang="da-DK" sz="1600" b="1" dirty="0">
              <a:solidFill>
                <a:srgbClr val="000000"/>
              </a:solidFill>
            </a:endParaRPr>
          </a:p>
        </p:txBody>
      </p:sp>
      <p:cxnSp>
        <p:nvCxnSpPr>
          <p:cNvPr id="3" name="Vinklet forbindelse 2"/>
          <p:cNvCxnSpPr>
            <a:endCxn id="17" idx="1"/>
          </p:cNvCxnSpPr>
          <p:nvPr/>
        </p:nvCxnSpPr>
        <p:spPr bwMode="auto">
          <a:xfrm>
            <a:off x="3599892" y="1916832"/>
            <a:ext cx="2428241" cy="1712529"/>
          </a:xfrm>
          <a:prstGeom prst="bentConnector2">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Vinklet forbindelse 20"/>
          <p:cNvCxnSpPr/>
          <p:nvPr/>
        </p:nvCxnSpPr>
        <p:spPr bwMode="auto">
          <a:xfrm>
            <a:off x="4427984" y="3573016"/>
            <a:ext cx="1512168" cy="144016"/>
          </a:xfrm>
          <a:prstGeom prst="bentConnector3">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Vinklet forbindelse 25"/>
          <p:cNvCxnSpPr>
            <a:endCxn id="17" idx="3"/>
          </p:cNvCxnSpPr>
          <p:nvPr/>
        </p:nvCxnSpPr>
        <p:spPr bwMode="auto">
          <a:xfrm>
            <a:off x="2267744" y="4293096"/>
            <a:ext cx="3760389" cy="303695"/>
          </a:xfrm>
          <a:prstGeom prst="bentConnector4">
            <a:avLst>
              <a:gd name="adj1" fmla="val 19511"/>
              <a:gd name="adj2" fmla="val 175273"/>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49037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69850"/>
            <a:ext cx="669607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Arial Unicode M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9pPr>
          </a:lstStyle>
          <a:p>
            <a:pPr algn="ctr" eaLnBrk="1" hangingPunct="1">
              <a:buClrTx/>
              <a:buFontTx/>
              <a:buNone/>
              <a:defRPr/>
            </a:pPr>
            <a:r>
              <a:rPr lang="da-DK" sz="3200" dirty="0" smtClean="0">
                <a:solidFill>
                  <a:srgbClr val="C00000"/>
                </a:solidFill>
                <a:latin typeface="Georgia" charset="0"/>
              </a:rPr>
              <a:t>Klasserumskultur - perspektiver</a:t>
            </a:r>
          </a:p>
        </p:txBody>
      </p:sp>
      <p:sp>
        <p:nvSpPr>
          <p:cNvPr id="9219" name="Text Box 2"/>
          <p:cNvSpPr txBox="1">
            <a:spLocks noChangeArrowheads="1"/>
          </p:cNvSpPr>
          <p:nvPr/>
        </p:nvSpPr>
        <p:spPr bwMode="auto">
          <a:xfrm>
            <a:off x="539750" y="1412776"/>
            <a:ext cx="8280400" cy="5040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err="1">
                <a:solidFill>
                  <a:schemeClr val="tx1"/>
                </a:solidFill>
                <a:latin typeface="Verdana" pitchFamily="34" charset="0"/>
              </a:rPr>
              <a:t>Klasserumskulturens</a:t>
            </a:r>
            <a:r>
              <a:rPr lang="da-DK" sz="1600" dirty="0">
                <a:solidFill>
                  <a:schemeClr val="tx1"/>
                </a:solidFill>
                <a:latin typeface="Verdana" pitchFamily="34" charset="0"/>
              </a:rPr>
              <a:t> </a:t>
            </a:r>
            <a:r>
              <a:rPr lang="da-DK" sz="1600" b="1" dirty="0">
                <a:solidFill>
                  <a:schemeClr val="tx1"/>
                </a:solidFill>
                <a:latin typeface="Verdana" pitchFamily="34" charset="0"/>
              </a:rPr>
              <a:t>niveauer</a:t>
            </a:r>
            <a:r>
              <a:rPr lang="da-DK" sz="1600" dirty="0">
                <a:solidFill>
                  <a:schemeClr val="tx1"/>
                </a:solidFill>
                <a:latin typeface="Verdana" pitchFamily="34" charset="0"/>
              </a:rPr>
              <a:t>: </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chemeClr val="tx1"/>
                </a:solidFill>
                <a:latin typeface="Verdana" pitchFamily="34" charset="0"/>
              </a:rPr>
              <a:t>1) </a:t>
            </a:r>
            <a:r>
              <a:rPr lang="da-DK" sz="1600" b="1" dirty="0">
                <a:solidFill>
                  <a:schemeClr val="tx1"/>
                </a:solidFill>
                <a:latin typeface="Verdana" pitchFamily="34" charset="0"/>
              </a:rPr>
              <a:t>Undervisningsformer</a:t>
            </a:r>
            <a:r>
              <a:rPr lang="da-DK" sz="1600" dirty="0">
                <a:solidFill>
                  <a:schemeClr val="tx1"/>
                </a:solidFill>
                <a:latin typeface="Verdana" pitchFamily="34" charset="0"/>
              </a:rPr>
              <a:t> og undervisningspraksis. Lærerne initiativtagere.</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chemeClr val="tx1"/>
                </a:solidFill>
                <a:latin typeface="Verdana" pitchFamily="34" charset="0"/>
              </a:rPr>
              <a:t>2) </a:t>
            </a:r>
            <a:r>
              <a:rPr lang="da-DK" sz="1600" b="1" dirty="0">
                <a:solidFill>
                  <a:schemeClr val="tx1"/>
                </a:solidFill>
                <a:latin typeface="Verdana" pitchFamily="34" charset="0"/>
              </a:rPr>
              <a:t>Omgangsformer</a:t>
            </a:r>
            <a:r>
              <a:rPr lang="da-DK" sz="1600" dirty="0">
                <a:solidFill>
                  <a:schemeClr val="tx1"/>
                </a:solidFill>
                <a:latin typeface="Verdana" pitchFamily="34" charset="0"/>
              </a:rPr>
              <a:t>, relationer og elevernes indbyrdes kultur. Eleverne, der er initiativtagere. Afsæt for hierarkier og grupperinger – normsættende.</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chemeClr val="tx1"/>
                </a:solidFill>
                <a:latin typeface="Verdana" pitchFamily="34" charset="0"/>
              </a:rPr>
              <a:t>3) </a:t>
            </a:r>
            <a:r>
              <a:rPr lang="da-DK" sz="1600" b="1" dirty="0">
                <a:solidFill>
                  <a:schemeClr val="tx1"/>
                </a:solidFill>
                <a:latin typeface="Verdana" pitchFamily="34" charset="0"/>
              </a:rPr>
              <a:t>Relationer</a:t>
            </a:r>
            <a:r>
              <a:rPr lang="da-DK" sz="1600" dirty="0">
                <a:solidFill>
                  <a:schemeClr val="tx1"/>
                </a:solidFill>
                <a:latin typeface="Verdana" pitchFamily="34" charset="0"/>
              </a:rPr>
              <a:t> uden for skolen, som påvirker kulturen i klassen eller mindre grupper, fx idealer for et populært ungdomsliv / ambitioner med skolen. </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chemeClr val="tx1"/>
                </a:solidFill>
                <a:latin typeface="Verdana" pitchFamily="34" charset="0"/>
              </a:rPr>
              <a:t>4) </a:t>
            </a:r>
            <a:r>
              <a:rPr lang="da-DK" sz="1600" b="1" dirty="0">
                <a:solidFill>
                  <a:schemeClr val="tx1"/>
                </a:solidFill>
                <a:latin typeface="Verdana" pitchFamily="34" charset="0"/>
              </a:rPr>
              <a:t>Kollektiv identitet </a:t>
            </a:r>
            <a:r>
              <a:rPr lang="da-DK" sz="1600" dirty="0">
                <a:solidFill>
                  <a:schemeClr val="tx1"/>
                </a:solidFill>
                <a:latin typeface="Verdana" pitchFamily="34" charset="0"/>
              </a:rPr>
              <a:t>forstået som det, der skaber fællesskabet i klassen, og som binder klassen sammen i en fælles kultur. (Beck &amp; Poulsen 2011)</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b="1" dirty="0">
                <a:solidFill>
                  <a:schemeClr val="tx1"/>
                </a:solidFill>
                <a:latin typeface="Verdana" pitchFamily="34" charset="0"/>
              </a:rPr>
              <a:t>Deltagelse mellem flere arenaer</a:t>
            </a:r>
            <a:r>
              <a:rPr lang="da-DK" sz="1600" dirty="0">
                <a:solidFill>
                  <a:schemeClr val="tx1"/>
                </a:solidFill>
                <a:latin typeface="Verdana" pitchFamily="34" charset="0"/>
              </a:rPr>
              <a:t>: Fagkultur, ungdomskultur og skolekultur. </a:t>
            </a:r>
            <a:r>
              <a:rPr lang="da-DK" altLang="da-DK" sz="1600" dirty="0">
                <a:solidFill>
                  <a:schemeClr val="tx1"/>
                </a:solidFill>
                <a:latin typeface="Verdana" pitchFamily="34" charset="0"/>
              </a:rPr>
              <a:t>’</a:t>
            </a:r>
            <a:r>
              <a:rPr lang="da-DK" sz="1600" dirty="0">
                <a:solidFill>
                  <a:schemeClr val="tx1"/>
                </a:solidFill>
                <a:latin typeface="Verdana" pitchFamily="34" charset="0"/>
              </a:rPr>
              <a:t>Udenfor skolen</a:t>
            </a:r>
            <a:r>
              <a:rPr lang="da-DK" altLang="da-DK" sz="1600" dirty="0">
                <a:solidFill>
                  <a:schemeClr val="tx1"/>
                </a:solidFill>
                <a:latin typeface="Verdana" pitchFamily="34" charset="0"/>
              </a:rPr>
              <a:t>’</a:t>
            </a:r>
            <a:r>
              <a:rPr lang="da-DK" sz="1600" dirty="0">
                <a:solidFill>
                  <a:schemeClr val="tx1"/>
                </a:solidFill>
                <a:latin typeface="Verdana" pitchFamily="34" charset="0"/>
              </a:rPr>
              <a:t> er i skolen, og </a:t>
            </a:r>
            <a:r>
              <a:rPr lang="da-DK" altLang="da-DK" sz="1600" dirty="0">
                <a:solidFill>
                  <a:schemeClr val="tx1"/>
                </a:solidFill>
                <a:latin typeface="Verdana" pitchFamily="34" charset="0"/>
              </a:rPr>
              <a:t>’</a:t>
            </a:r>
            <a:r>
              <a:rPr lang="da-DK" sz="1600" dirty="0">
                <a:solidFill>
                  <a:schemeClr val="tx1"/>
                </a:solidFill>
                <a:latin typeface="Verdana" pitchFamily="34" charset="0"/>
              </a:rPr>
              <a:t>indenfor skolen</a:t>
            </a:r>
            <a:r>
              <a:rPr lang="da-DK" altLang="da-DK" sz="1600" dirty="0">
                <a:solidFill>
                  <a:schemeClr val="tx1"/>
                </a:solidFill>
                <a:latin typeface="Verdana" pitchFamily="34" charset="0"/>
              </a:rPr>
              <a:t>’</a:t>
            </a:r>
            <a:r>
              <a:rPr lang="da-DK" sz="1600" dirty="0">
                <a:solidFill>
                  <a:schemeClr val="tx1"/>
                </a:solidFill>
                <a:latin typeface="Verdana" pitchFamily="34" charset="0"/>
              </a:rPr>
              <a:t> er udenfor. (Hjort-Madsen 2012</a:t>
            </a:r>
            <a:r>
              <a:rPr lang="da-DK" sz="1600" dirty="0" smtClean="0">
                <a:solidFill>
                  <a:schemeClr val="tx1"/>
                </a:solidFill>
                <a:latin typeface="Verdana" pitchFamily="34" charset="0"/>
              </a:rPr>
              <a:t>)</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b="1" dirty="0">
                <a:solidFill>
                  <a:schemeClr val="tx1"/>
                </a:solidFill>
                <a:latin typeface="Verdana" pitchFamily="34" charset="0"/>
              </a:rPr>
              <a:t>Kulturelle praksisser</a:t>
            </a:r>
            <a:r>
              <a:rPr lang="da-DK" sz="1600" dirty="0">
                <a:solidFill>
                  <a:schemeClr val="tx1"/>
                </a:solidFill>
                <a:latin typeface="Verdana" pitchFamily="34" charset="0"/>
              </a:rPr>
              <a:t>: Skole/-lærerpraksis, undervisningspraksis, elev-praksisser; valg og motivation, deltagelse og investering, fællesskaber og elevkategoriseringer (Murning in </a:t>
            </a:r>
            <a:r>
              <a:rPr lang="da-DK" sz="1600" dirty="0" err="1">
                <a:solidFill>
                  <a:schemeClr val="tx1"/>
                </a:solidFill>
                <a:latin typeface="Verdana" pitchFamily="34" charset="0"/>
              </a:rPr>
              <a:t>prep</a:t>
            </a:r>
            <a:r>
              <a:rPr lang="da-DK" sz="1600" dirty="0" smtClean="0">
                <a:solidFill>
                  <a:schemeClr val="tx1"/>
                </a:solidFill>
                <a:latin typeface="Verdana" pitchFamily="34" charset="0"/>
              </a:rPr>
              <a:t>.)</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Mange spor – hvad er i forgrunden og hvad er i baggrunden? </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Hvorfor og hvordan?</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p:txBody>
      </p:sp>
    </p:spTree>
    <p:extLst>
      <p:ext uri="{BB962C8B-B14F-4D97-AF65-F5344CB8AC3E}">
        <p14:creationId xmlns:p14="http://schemas.microsoft.com/office/powerpoint/2010/main" val="2452464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46075" y="446088"/>
            <a:ext cx="487362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CC0000"/>
                </a:solidFill>
                <a:latin typeface="Georgia" pitchFamily="18" charset="0"/>
              </a:rPr>
              <a:t>Forskelsskabende og fællesskabende kultur</a:t>
            </a:r>
          </a:p>
        </p:txBody>
      </p:sp>
      <p:pic>
        <p:nvPicPr>
          <p:cNvPr id="83971" name="Billede 2"/>
          <p:cNvPicPr>
            <a:picLocks noChangeAspect="1"/>
          </p:cNvPicPr>
          <p:nvPr/>
        </p:nvPicPr>
        <p:blipFill>
          <a:blip r:embed="rId3" cstate="print"/>
          <a:srcRect/>
          <a:stretch>
            <a:fillRect/>
          </a:stretch>
        </p:blipFill>
        <p:spPr bwMode="auto">
          <a:xfrm>
            <a:off x="4413250" y="1462088"/>
            <a:ext cx="3533775" cy="2184400"/>
          </a:xfrm>
          <a:prstGeom prst="rect">
            <a:avLst/>
          </a:prstGeom>
          <a:noFill/>
          <a:ln w="9525">
            <a:noFill/>
            <a:miter lim="800000"/>
            <a:headEnd/>
            <a:tailEnd/>
          </a:ln>
        </p:spPr>
      </p:pic>
      <p:pic>
        <p:nvPicPr>
          <p:cNvPr id="112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988" y="1882775"/>
            <a:ext cx="3744912" cy="352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83973" name="Billede 1"/>
          <p:cNvPicPr>
            <a:picLocks noChangeAspect="1"/>
          </p:cNvPicPr>
          <p:nvPr/>
        </p:nvPicPr>
        <p:blipFill>
          <a:blip r:embed="rId5" cstate="print"/>
          <a:srcRect/>
          <a:stretch>
            <a:fillRect/>
          </a:stretch>
        </p:blipFill>
        <p:spPr bwMode="auto">
          <a:xfrm>
            <a:off x="3995738" y="3429000"/>
            <a:ext cx="3779837" cy="2662238"/>
          </a:xfrm>
          <a:prstGeom prst="rect">
            <a:avLst/>
          </a:prstGeom>
          <a:noFill/>
          <a:ln w="9525">
            <a:noFill/>
            <a:miter lim="800000"/>
            <a:headEnd/>
            <a:tailEnd/>
          </a:ln>
        </p:spPr>
      </p:pic>
      <p:pic>
        <p:nvPicPr>
          <p:cNvPr id="83974" name="Billede 3"/>
          <p:cNvPicPr>
            <a:picLocks noChangeAspect="1"/>
          </p:cNvPicPr>
          <p:nvPr/>
        </p:nvPicPr>
        <p:blipFill>
          <a:blip r:embed="rId6" cstate="print"/>
          <a:srcRect/>
          <a:stretch>
            <a:fillRect/>
          </a:stretch>
        </p:blipFill>
        <p:spPr bwMode="auto">
          <a:xfrm>
            <a:off x="501650" y="4708525"/>
            <a:ext cx="3905250" cy="1428750"/>
          </a:xfrm>
          <a:prstGeom prst="rect">
            <a:avLst/>
          </a:prstGeom>
          <a:noFill/>
          <a:ln w="9525">
            <a:noFill/>
            <a:miter lim="800000"/>
            <a:headEnd/>
            <a:tailEnd/>
          </a:ln>
        </p:spPr>
      </p:pic>
    </p:spTree>
    <p:extLst>
      <p:ext uri="{BB962C8B-B14F-4D97-AF65-F5344CB8AC3E}">
        <p14:creationId xmlns:p14="http://schemas.microsoft.com/office/powerpoint/2010/main" val="3800076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69850"/>
            <a:ext cx="669607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2000" dirty="0" smtClean="0">
                <a:solidFill>
                  <a:srgbClr val="C00000"/>
                </a:solidFill>
                <a:latin typeface="Verdana" pitchFamily="34" charset="0"/>
              </a:rPr>
              <a:t>Organisering af rummet –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2000" dirty="0" smtClean="0">
                <a:solidFill>
                  <a:srgbClr val="C00000"/>
                </a:solidFill>
                <a:latin typeface="Verdana" pitchFamily="34" charset="0"/>
              </a:rPr>
              <a:t>praksisser og adgang til deltagelse</a:t>
            </a:r>
            <a:endParaRPr lang="da-DK" sz="3200" dirty="0">
              <a:solidFill>
                <a:srgbClr val="C00000"/>
              </a:solidFill>
              <a:latin typeface="Georgia" pitchFamily="18" charset="0"/>
            </a:endParaRPr>
          </a:p>
        </p:txBody>
      </p:sp>
      <p:sp>
        <p:nvSpPr>
          <p:cNvPr id="9219" name="Text Box 2"/>
          <p:cNvSpPr txBox="1">
            <a:spLocks noChangeArrowheads="1"/>
          </p:cNvSpPr>
          <p:nvPr/>
        </p:nvSpPr>
        <p:spPr bwMode="auto">
          <a:xfrm>
            <a:off x="395288" y="1158422"/>
            <a:ext cx="8135937"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b="1" dirty="0" smtClean="0">
                <a:solidFill>
                  <a:srgbClr val="000000"/>
                </a:solidFill>
                <a:latin typeface="Verdana" pitchFamily="34" charset="0"/>
              </a:rPr>
              <a:t>Aktive </a:t>
            </a:r>
            <a:r>
              <a:rPr lang="da-DK" sz="1600" b="1" dirty="0">
                <a:solidFill>
                  <a:srgbClr val="000000"/>
                </a:solidFill>
                <a:latin typeface="Verdana" pitchFamily="34" charset="0"/>
              </a:rPr>
              <a:t>og passive pladser – et rum af positioner</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z="1600" i="1" dirty="0">
                <a:solidFill>
                  <a:schemeClr val="tx1"/>
                </a:solidFill>
                <a:latin typeface="Verdana" pitchFamily="34" charset="0"/>
              </a:rPr>
              <a:t>”</a:t>
            </a:r>
            <a:r>
              <a:rPr lang="da-DK" sz="1600" i="1" dirty="0">
                <a:solidFill>
                  <a:schemeClr val="tx1"/>
                </a:solidFill>
                <a:latin typeface="Verdana" pitchFamily="34" charset="0"/>
              </a:rPr>
              <a:t>Man er meget mere aktiv oppe foran, for dernede bagved kan man nærmest sidde og falde lidt hen og sidde og slappe lidt af, og der er ikke så meget knald på, men oppe foran står lærerne der jo. De går rundt blandt de borde, så de kan jo stå og kigge ned på, om du har dine papirer fremme med noget på, eller du ikke har. Så der bliver man altså nødt til at have lavet sine lektier.</a:t>
            </a:r>
            <a:r>
              <a:rPr lang="da-DK" altLang="da-DK" sz="1600" i="1" dirty="0">
                <a:solidFill>
                  <a:schemeClr val="tx1"/>
                </a:solidFill>
                <a:latin typeface="Verdana" pitchFamily="34" charset="0"/>
              </a:rPr>
              <a:t>”</a:t>
            </a:r>
            <a:r>
              <a:rPr lang="da-DK" altLang="ja-JP" sz="1600" dirty="0">
                <a:solidFill>
                  <a:schemeClr val="tx1"/>
                </a:solidFill>
                <a:latin typeface="Verdana" pitchFamily="34" charset="0"/>
              </a:rPr>
              <a:t>  (Asbjørn, Hhx </a:t>
            </a:r>
            <a:r>
              <a:rPr lang="da-DK" altLang="ja-JP" sz="1600" dirty="0" err="1">
                <a:solidFill>
                  <a:schemeClr val="tx1"/>
                </a:solidFill>
                <a:latin typeface="Verdana" pitchFamily="34" charset="0"/>
              </a:rPr>
              <a:t>Sj</a:t>
            </a:r>
            <a:r>
              <a:rPr lang="da-DK" altLang="ja-JP" sz="1600" dirty="0" smtClean="0">
                <a:solidFill>
                  <a:schemeClr val="tx1"/>
                </a:solidFill>
                <a:latin typeface="Verdana" pitchFamily="34" charset="0"/>
              </a:rPr>
              <a:t>)</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altLang="ja-JP" sz="16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b="1" dirty="0" smtClean="0">
                <a:solidFill>
                  <a:schemeClr val="tx1"/>
                </a:solidFill>
                <a:latin typeface="Verdana" pitchFamily="34" charset="0"/>
              </a:rPr>
              <a:t>Elevsocialisering </a:t>
            </a:r>
            <a:r>
              <a:rPr lang="da-DK" sz="1600" b="1" dirty="0">
                <a:solidFill>
                  <a:schemeClr val="tx1"/>
                </a:solidFill>
                <a:latin typeface="Verdana" pitchFamily="34" charset="0"/>
              </a:rPr>
              <a:t>og kategorisering</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z="1600" i="1" dirty="0">
                <a:solidFill>
                  <a:schemeClr val="tx1"/>
                </a:solidFill>
                <a:latin typeface="Verdana" pitchFamily="34" charset="0"/>
              </a:rPr>
              <a:t>”</a:t>
            </a:r>
            <a:r>
              <a:rPr lang="da-DK" sz="1600" i="1" dirty="0">
                <a:solidFill>
                  <a:schemeClr val="tx1"/>
                </a:solidFill>
                <a:latin typeface="Verdana" pitchFamily="34" charset="0"/>
              </a:rPr>
              <a:t>Rikke: Det er meget med hvem der sidder…Tobias: ..hvem man sidder sammen med.. Rikke: Og hvem man selv er, ikke. Tobias: …for hvad man bliver gejlet op til at lave i timerne.</a:t>
            </a:r>
            <a:r>
              <a:rPr lang="da-DK" altLang="da-DK" sz="1600" i="1" dirty="0">
                <a:solidFill>
                  <a:schemeClr val="tx1"/>
                </a:solidFill>
                <a:latin typeface="Verdana" pitchFamily="34" charset="0"/>
              </a:rPr>
              <a:t>”</a:t>
            </a:r>
            <a:r>
              <a:rPr lang="da-DK" sz="1600" i="1" dirty="0">
                <a:solidFill>
                  <a:schemeClr val="tx1"/>
                </a:solidFill>
                <a:latin typeface="Verdana" pitchFamily="34" charset="0"/>
              </a:rPr>
              <a:t> </a:t>
            </a:r>
            <a:r>
              <a:rPr lang="da-DK" sz="1600" dirty="0">
                <a:solidFill>
                  <a:schemeClr val="tx1"/>
                </a:solidFill>
                <a:latin typeface="Verdana" pitchFamily="34" charset="0"/>
              </a:rPr>
              <a:t>(Hhx </a:t>
            </a:r>
            <a:r>
              <a:rPr lang="da-DK" sz="1600" dirty="0" err="1">
                <a:solidFill>
                  <a:schemeClr val="tx1"/>
                </a:solidFill>
                <a:latin typeface="Verdana" pitchFamily="34" charset="0"/>
              </a:rPr>
              <a:t>Sj</a:t>
            </a:r>
            <a:r>
              <a:rPr lang="da-DK" sz="1600" dirty="0">
                <a:solidFill>
                  <a:schemeClr val="tx1"/>
                </a:solidFill>
                <a:latin typeface="Verdana" pitchFamily="34" charset="0"/>
              </a:rPr>
              <a:t>)</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b="1" dirty="0" smtClean="0">
                <a:solidFill>
                  <a:schemeClr val="tx1"/>
                </a:solidFill>
                <a:latin typeface="Verdana" pitchFamily="34" charset="0"/>
              </a:rPr>
              <a:t>Praktisk</a:t>
            </a:r>
            <a:r>
              <a:rPr lang="da-DK" sz="1600" dirty="0">
                <a:solidFill>
                  <a:schemeClr val="tx1"/>
                </a:solidFill>
                <a:latin typeface="Verdana" pitchFamily="34" charset="0"/>
              </a:rPr>
              <a:t>: </a:t>
            </a:r>
            <a:r>
              <a:rPr lang="da-DK" sz="1600" dirty="0" smtClean="0">
                <a:solidFill>
                  <a:schemeClr val="tx1"/>
                </a:solidFill>
                <a:latin typeface="Verdana" pitchFamily="34" charset="0"/>
              </a:rPr>
              <a:t>adgang til lærer, </a:t>
            </a:r>
            <a:r>
              <a:rPr lang="da-DK" sz="1600" dirty="0">
                <a:solidFill>
                  <a:schemeClr val="tx1"/>
                </a:solidFill>
                <a:latin typeface="Verdana" pitchFamily="34" charset="0"/>
              </a:rPr>
              <a:t>koncentration</a:t>
            </a:r>
            <a:r>
              <a:rPr lang="da-DK" sz="1600" dirty="0" smtClean="0">
                <a:solidFill>
                  <a:schemeClr val="tx1"/>
                </a:solidFill>
                <a:latin typeface="Verdana" pitchFamily="34" charset="0"/>
              </a:rPr>
              <a:t>, synlighed, arbejdsrelationer... </a:t>
            </a:r>
            <a:endParaRPr lang="da-DK" sz="16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b="1" dirty="0" smtClean="0">
                <a:solidFill>
                  <a:schemeClr val="tx1"/>
                </a:solidFill>
                <a:latin typeface="Verdana" pitchFamily="34" charset="0"/>
              </a:rPr>
              <a:t>Symbolsk</a:t>
            </a:r>
            <a:r>
              <a:rPr lang="da-DK" sz="1600" dirty="0">
                <a:solidFill>
                  <a:schemeClr val="tx1"/>
                </a:solidFill>
                <a:latin typeface="Verdana" pitchFamily="34" charset="0"/>
              </a:rPr>
              <a:t>: grader af seriøsitet, engagement og </a:t>
            </a:r>
            <a:r>
              <a:rPr lang="da-DK" sz="1600" dirty="0" smtClean="0">
                <a:solidFill>
                  <a:schemeClr val="tx1"/>
                </a:solidFill>
                <a:latin typeface="Verdana" pitchFamily="34" charset="0"/>
              </a:rPr>
              <a:t>selvtillid. </a:t>
            </a:r>
            <a:r>
              <a:rPr lang="da-DK" sz="1600" dirty="0" err="1" smtClean="0">
                <a:solidFill>
                  <a:schemeClr val="tx1"/>
                </a:solidFill>
                <a:latin typeface="Verdana" pitchFamily="34" charset="0"/>
              </a:rPr>
              <a:t>Kropsliggørelse</a:t>
            </a:r>
            <a:r>
              <a:rPr lang="da-DK" sz="1600" dirty="0" smtClean="0">
                <a:solidFill>
                  <a:schemeClr val="tx1"/>
                </a:solidFill>
                <a:latin typeface="Verdana" pitchFamily="34" charset="0"/>
              </a:rPr>
              <a:t>.</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a:t>
            </a:r>
            <a:endParaRPr lang="da-DK" sz="16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b="1" dirty="0" smtClean="0">
                <a:solidFill>
                  <a:schemeClr val="tx1"/>
                </a:solidFill>
                <a:latin typeface="Verdana" pitchFamily="34" charset="0"/>
              </a:rPr>
              <a:t>Deltagelsesmønster</a:t>
            </a:r>
            <a:r>
              <a:rPr lang="da-DK" sz="1600" b="1" dirty="0">
                <a:solidFill>
                  <a:schemeClr val="tx1"/>
                </a:solidFill>
                <a:latin typeface="Verdana" pitchFamily="34" charset="0"/>
              </a:rPr>
              <a:t>, samarbejde og fællesskab</a:t>
            </a:r>
            <a:r>
              <a:rPr lang="da-DK" sz="1600" dirty="0">
                <a:solidFill>
                  <a:schemeClr val="tx1"/>
                </a:solidFill>
                <a:latin typeface="Verdana" pitchFamily="34" charset="0"/>
              </a:rPr>
              <a:t>: </a:t>
            </a:r>
            <a:r>
              <a:rPr lang="da-DK" sz="1600" dirty="0" smtClean="0">
                <a:solidFill>
                  <a:schemeClr val="tx1"/>
                </a:solidFill>
                <a:latin typeface="Verdana" pitchFamily="34" charset="0"/>
              </a:rPr>
              <a:t>Kan deltagelses-mønstre </a:t>
            </a:r>
            <a:r>
              <a:rPr lang="da-DK" sz="1600" dirty="0">
                <a:solidFill>
                  <a:schemeClr val="tx1"/>
                </a:solidFill>
                <a:latin typeface="Verdana" pitchFamily="34" charset="0"/>
              </a:rPr>
              <a:t>og </a:t>
            </a:r>
            <a:r>
              <a:rPr lang="da-DK" sz="1600" dirty="0" smtClean="0">
                <a:solidFill>
                  <a:schemeClr val="tx1"/>
                </a:solidFill>
                <a:latin typeface="Verdana" pitchFamily="34" charset="0"/>
              </a:rPr>
              <a:t>relationer skabes, ændres, udvides </a:t>
            </a:r>
            <a:r>
              <a:rPr lang="da-DK" sz="1600" dirty="0">
                <a:solidFill>
                  <a:schemeClr val="tx1"/>
                </a:solidFill>
                <a:latin typeface="Verdana" pitchFamily="34" charset="0"/>
              </a:rPr>
              <a:t>gennem tildeling af pladser, variation i pladser? Betydning af rækker, hestesko, klynger? </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p:txBody>
      </p:sp>
    </p:spTree>
    <p:extLst>
      <p:ext uri="{BB962C8B-B14F-4D97-AF65-F5344CB8AC3E}">
        <p14:creationId xmlns:p14="http://schemas.microsoft.com/office/powerpoint/2010/main" val="3165471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69850"/>
            <a:ext cx="669607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3200" dirty="0">
                <a:solidFill>
                  <a:srgbClr val="C00000"/>
                </a:solidFill>
                <a:latin typeface="Georgia" pitchFamily="18" charset="0"/>
              </a:rPr>
              <a:t>Mundtlig deltagelse og inddragelse </a:t>
            </a:r>
          </a:p>
        </p:txBody>
      </p:sp>
      <p:sp>
        <p:nvSpPr>
          <p:cNvPr id="9219" name="Text Box 2"/>
          <p:cNvSpPr txBox="1">
            <a:spLocks noChangeArrowheads="1"/>
          </p:cNvSpPr>
          <p:nvPr/>
        </p:nvSpPr>
        <p:spPr bwMode="auto">
          <a:xfrm>
            <a:off x="323528" y="1268760"/>
            <a:ext cx="8569325" cy="5256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z="1600" dirty="0">
                <a:solidFill>
                  <a:schemeClr val="tx1"/>
                </a:solidFill>
                <a:latin typeface="Verdana" pitchFamily="34" charset="0"/>
              </a:rPr>
              <a:t>”</a:t>
            </a:r>
            <a:r>
              <a:rPr lang="da-DK" altLang="ja-JP" sz="1600" i="1" dirty="0">
                <a:solidFill>
                  <a:schemeClr val="tx1"/>
                </a:solidFill>
                <a:latin typeface="Verdana" pitchFamily="34" charset="0"/>
              </a:rPr>
              <a:t>Erik: Jeg synes, det er godt, de udplukker. For eksempel for sådan en som mig. Hvis jeg ikke får taget mig sammen til det, så er det sgu meget godt, at jeg bliver udplukket engang imellem, så får jeg mig taget sammen og får sagt bare lidt. (…)</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i="1" dirty="0">
                <a:solidFill>
                  <a:schemeClr val="tx1"/>
                </a:solidFill>
                <a:latin typeface="Verdana" pitchFamily="34" charset="0"/>
              </a:rPr>
              <a:t>Asbjørn: Jeg har bare sådan en idé om, og det synes jeg også, jeg har hørt et sted, at gymnasiet, det var noget, hvor man selv skulle tage sig sammen, og man selv skulle bruge energien på at række hånden op. Så synes jeg, det er noget mærkeligt noget med det </a:t>
            </a:r>
            <a:r>
              <a:rPr lang="da-DK" sz="1600" i="1" dirty="0" err="1">
                <a:solidFill>
                  <a:schemeClr val="tx1"/>
                </a:solidFill>
                <a:latin typeface="Verdana" pitchFamily="34" charset="0"/>
              </a:rPr>
              <a:t>udplukning</a:t>
            </a:r>
            <a:r>
              <a:rPr lang="da-DK" sz="1600" i="1" dirty="0">
                <a:solidFill>
                  <a:schemeClr val="tx1"/>
                </a:solidFill>
                <a:latin typeface="Verdana" pitchFamily="34" charset="0"/>
              </a:rPr>
              <a:t>, for det føler jeg, var noget, man gjorde i folkeskolen. For nu er det virkelig et selvstændigt valg, og hvis man har lyst til at få en god karakter, skal man række hånden op hele tiden og selvfølgelig også sige nogle kloge ting, i stedet for ligesom at...</a:t>
            </a:r>
            <a:r>
              <a:rPr lang="da-DK" sz="1600" i="1" dirty="0">
                <a:latin typeface="Verdana" pitchFamily="34" charset="0"/>
              </a:rPr>
              <a:t> </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i="1" dirty="0">
                <a:solidFill>
                  <a:srgbClr val="000000"/>
                </a:solidFill>
                <a:latin typeface="Verdana" pitchFamily="34" charset="0"/>
              </a:rPr>
              <a:t>Erik: Jeg tror, lærerne får lidt medlidenhed med dem, der ikke siger noget, fordi de måske godt ved... Og jeg ved godt, at sådan burde det måske ikke være.</a:t>
            </a:r>
            <a:r>
              <a:rPr lang="da-DK" altLang="da-DK" sz="1600" i="1" dirty="0">
                <a:solidFill>
                  <a:srgbClr val="000000"/>
                </a:solidFill>
                <a:latin typeface="Verdana" pitchFamily="34" charset="0"/>
              </a:rPr>
              <a:t>”</a:t>
            </a:r>
            <a:r>
              <a:rPr lang="da-DK" altLang="ja-JP" sz="1600" dirty="0">
                <a:solidFill>
                  <a:srgbClr val="000000"/>
                </a:solidFill>
                <a:latin typeface="Verdana" pitchFamily="34" charset="0"/>
              </a:rPr>
              <a:t> </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i="1" dirty="0">
              <a:solidFill>
                <a:schemeClr val="tx1"/>
              </a:solidFill>
              <a:latin typeface="Verdana" pitchFamily="34" charset="0"/>
            </a:endParaRPr>
          </a:p>
          <a:p>
            <a:pPr>
              <a:spcBef>
                <a:spcPts val="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Undervisningsstrukturen</a:t>
            </a:r>
            <a:r>
              <a:rPr lang="da-DK" sz="1600" dirty="0">
                <a:solidFill>
                  <a:schemeClr val="tx1"/>
                </a:solidFill>
                <a:latin typeface="Verdana" pitchFamily="34" charset="0"/>
              </a:rPr>
              <a:t>, og elevinddragelse. </a:t>
            </a:r>
            <a:r>
              <a:rPr lang="da-DK" sz="1600" dirty="0" smtClean="0">
                <a:solidFill>
                  <a:schemeClr val="tx1"/>
                </a:solidFill>
                <a:latin typeface="Verdana" pitchFamily="34" charset="0"/>
              </a:rPr>
              <a:t> </a:t>
            </a:r>
          </a:p>
          <a:p>
            <a:pPr>
              <a:spcBef>
                <a:spcPts val="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chemeClr val="tx1"/>
                </a:solidFill>
                <a:latin typeface="Verdana" pitchFamily="34" charset="0"/>
              </a:rPr>
              <a:t> </a:t>
            </a:r>
            <a:r>
              <a:rPr lang="da-DK" sz="1600" dirty="0" smtClean="0">
                <a:solidFill>
                  <a:schemeClr val="tx1"/>
                </a:solidFill>
                <a:latin typeface="Verdana" pitchFamily="34" charset="0"/>
              </a:rPr>
              <a:t>Fordeling af taletid </a:t>
            </a:r>
            <a:r>
              <a:rPr lang="da-DK" sz="1600" dirty="0">
                <a:solidFill>
                  <a:schemeClr val="tx1"/>
                </a:solidFill>
                <a:latin typeface="Verdana" pitchFamily="34" charset="0"/>
              </a:rPr>
              <a:t>– og </a:t>
            </a:r>
            <a:r>
              <a:rPr lang="da-DK" sz="1600" dirty="0" smtClean="0">
                <a:solidFill>
                  <a:schemeClr val="tx1"/>
                </a:solidFill>
                <a:latin typeface="Verdana" pitchFamily="34" charset="0"/>
              </a:rPr>
              <a:t>involvering. Griber om sig – eks. </a:t>
            </a:r>
            <a:r>
              <a:rPr lang="da-DK" sz="1600" dirty="0">
                <a:solidFill>
                  <a:schemeClr val="tx1"/>
                </a:solidFill>
                <a:latin typeface="Verdana" pitchFamily="34" charset="0"/>
              </a:rPr>
              <a:t>f</a:t>
            </a:r>
            <a:r>
              <a:rPr lang="da-DK" sz="1600" dirty="0" smtClean="0">
                <a:solidFill>
                  <a:schemeClr val="tx1"/>
                </a:solidFill>
                <a:latin typeface="Verdana" pitchFamily="34" charset="0"/>
              </a:rPr>
              <a:t>ormål </a:t>
            </a:r>
            <a:r>
              <a:rPr lang="da-DK" sz="1600" dirty="0">
                <a:solidFill>
                  <a:schemeClr val="tx1"/>
                </a:solidFill>
                <a:latin typeface="Verdana" pitchFamily="34" charset="0"/>
              </a:rPr>
              <a:t>med lektier.</a:t>
            </a:r>
          </a:p>
          <a:p>
            <a:pPr>
              <a:spcBef>
                <a:spcPts val="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Eget </a:t>
            </a:r>
            <a:r>
              <a:rPr lang="da-DK" sz="1600" dirty="0">
                <a:solidFill>
                  <a:schemeClr val="tx1"/>
                </a:solidFill>
                <a:latin typeface="Verdana" pitchFamily="34" charset="0"/>
              </a:rPr>
              <a:t>valg og ansvar </a:t>
            </a:r>
            <a:r>
              <a:rPr lang="da-DK" sz="1600" dirty="0" smtClean="0">
                <a:solidFill>
                  <a:schemeClr val="tx1"/>
                </a:solidFill>
                <a:latin typeface="Verdana" pitchFamily="34" charset="0"/>
              </a:rPr>
              <a:t>valg – naturligt, fokus og  ‘skubbes lidt’</a:t>
            </a:r>
          </a:p>
          <a:p>
            <a:pPr>
              <a:spcBef>
                <a:spcPts val="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chemeClr val="tx1"/>
                </a:solidFill>
                <a:latin typeface="Verdana" pitchFamily="34" charset="0"/>
              </a:rPr>
              <a:t> </a:t>
            </a:r>
            <a:r>
              <a:rPr lang="da-DK" sz="1600" dirty="0" smtClean="0">
                <a:solidFill>
                  <a:schemeClr val="tx1"/>
                </a:solidFill>
                <a:latin typeface="Verdana" pitchFamily="34" charset="0"/>
              </a:rPr>
              <a:t>Markering: </a:t>
            </a:r>
            <a:r>
              <a:rPr lang="da-DK" sz="1600" dirty="0">
                <a:solidFill>
                  <a:schemeClr val="tx1"/>
                </a:solidFill>
                <a:latin typeface="Verdana" pitchFamily="34" charset="0"/>
              </a:rPr>
              <a:t>selvsikkerhed, engagement, disciplin. </a:t>
            </a:r>
            <a:r>
              <a:rPr lang="da-DK" altLang="da-DK" sz="1600" dirty="0">
                <a:solidFill>
                  <a:schemeClr val="tx1"/>
                </a:solidFill>
                <a:latin typeface="Verdana" pitchFamily="34" charset="0"/>
              </a:rPr>
              <a:t>’</a:t>
            </a:r>
            <a:r>
              <a:rPr lang="da-DK" sz="1600" dirty="0">
                <a:solidFill>
                  <a:schemeClr val="tx1"/>
                </a:solidFill>
                <a:latin typeface="Verdana" pitchFamily="34" charset="0"/>
              </a:rPr>
              <a:t>Plukning</a:t>
            </a:r>
            <a:r>
              <a:rPr lang="da-DK" altLang="da-DK" sz="1600" dirty="0">
                <a:solidFill>
                  <a:schemeClr val="tx1"/>
                </a:solidFill>
                <a:latin typeface="Verdana" pitchFamily="34" charset="0"/>
              </a:rPr>
              <a:t>’</a:t>
            </a:r>
            <a:r>
              <a:rPr lang="da-DK" sz="1600" dirty="0">
                <a:solidFill>
                  <a:schemeClr val="tx1"/>
                </a:solidFill>
                <a:latin typeface="Verdana" pitchFamily="34" charset="0"/>
              </a:rPr>
              <a:t> modsat</a:t>
            </a:r>
            <a:r>
              <a:rPr lang="da-DK" sz="1600" dirty="0" smtClean="0">
                <a:solidFill>
                  <a:schemeClr val="tx1"/>
                </a:solidFill>
                <a:latin typeface="Verdana" pitchFamily="34" charset="0"/>
              </a:rPr>
              <a:t>? (symbol)</a:t>
            </a:r>
            <a:endParaRPr lang="da-DK" sz="1600" dirty="0">
              <a:solidFill>
                <a:schemeClr val="tx1"/>
              </a:solidFill>
              <a:latin typeface="Verdana" pitchFamily="34" charset="0"/>
            </a:endParaRPr>
          </a:p>
          <a:p>
            <a:pPr>
              <a:spcBef>
                <a:spcPts val="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Adgang </a:t>
            </a:r>
            <a:r>
              <a:rPr lang="da-DK" sz="1600" dirty="0">
                <a:solidFill>
                  <a:schemeClr val="tx1"/>
                </a:solidFill>
                <a:latin typeface="Verdana" pitchFamily="34" charset="0"/>
              </a:rPr>
              <a:t>til deltagelse? </a:t>
            </a:r>
            <a:r>
              <a:rPr lang="da-DK" sz="1600" dirty="0" smtClean="0">
                <a:solidFill>
                  <a:schemeClr val="tx1"/>
                </a:solidFill>
                <a:latin typeface="Verdana" pitchFamily="34" charset="0"/>
              </a:rPr>
              <a:t>Praktisk </a:t>
            </a:r>
            <a:r>
              <a:rPr lang="da-DK" sz="1600" dirty="0">
                <a:solidFill>
                  <a:schemeClr val="tx1"/>
                </a:solidFill>
                <a:latin typeface="Verdana" pitchFamily="34" charset="0"/>
              </a:rPr>
              <a:t>sans</a:t>
            </a:r>
            <a:r>
              <a:rPr lang="da-DK" sz="1600" dirty="0" smtClean="0">
                <a:solidFill>
                  <a:schemeClr val="tx1"/>
                </a:solidFill>
                <a:latin typeface="Verdana" pitchFamily="34" charset="0"/>
              </a:rPr>
              <a:t>. Præstering og læring.</a:t>
            </a:r>
            <a:endParaRPr lang="da-DK" sz="16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i="1"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rgbClr val="000000"/>
              </a:solidFill>
              <a:latin typeface="Verdana" pitchFamily="34" charset="0"/>
            </a:endParaRPr>
          </a:p>
          <a:p>
            <a:pPr>
              <a:spcBef>
                <a:spcPts val="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p:txBody>
      </p:sp>
    </p:spTree>
    <p:extLst>
      <p:ext uri="{BB962C8B-B14F-4D97-AF65-F5344CB8AC3E}">
        <p14:creationId xmlns:p14="http://schemas.microsoft.com/office/powerpoint/2010/main" val="856790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115888"/>
            <a:ext cx="6696075"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3200" dirty="0" smtClean="0">
                <a:solidFill>
                  <a:srgbClr val="C00000"/>
                </a:solidFill>
                <a:latin typeface="Georgia" pitchFamily="18" charset="0"/>
              </a:rPr>
              <a:t>Elevkategoriseringer</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2000" dirty="0" smtClean="0">
                <a:solidFill>
                  <a:srgbClr val="C00000"/>
                </a:solidFill>
                <a:latin typeface="Verdana" pitchFamily="34" charset="0"/>
              </a:rPr>
              <a:t> - identifikation </a:t>
            </a:r>
            <a:r>
              <a:rPr lang="da-DK" sz="2000" dirty="0">
                <a:solidFill>
                  <a:srgbClr val="C00000"/>
                </a:solidFill>
                <a:latin typeface="Verdana" pitchFamily="34" charset="0"/>
              </a:rPr>
              <a:t>og fællesskaber</a:t>
            </a:r>
            <a:endParaRPr lang="da-DK" sz="3200" dirty="0">
              <a:solidFill>
                <a:srgbClr val="C00000"/>
              </a:solidFill>
              <a:latin typeface="Georgia" pitchFamily="18" charset="0"/>
            </a:endParaRPr>
          </a:p>
        </p:txBody>
      </p:sp>
      <p:sp>
        <p:nvSpPr>
          <p:cNvPr id="9219" name="Text Box 2"/>
          <p:cNvSpPr txBox="1">
            <a:spLocks noChangeArrowheads="1"/>
          </p:cNvSpPr>
          <p:nvPr/>
        </p:nvSpPr>
        <p:spPr bwMode="auto">
          <a:xfrm>
            <a:off x="611188" y="1412875"/>
            <a:ext cx="7920037" cy="4968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z="1600" dirty="0">
                <a:solidFill>
                  <a:schemeClr val="tx1"/>
                </a:solidFill>
                <a:latin typeface="Verdana" pitchFamily="34" charset="0"/>
              </a:rPr>
              <a:t>”</a:t>
            </a:r>
            <a:r>
              <a:rPr lang="da-DK" altLang="ja-JP" sz="1600" i="1" dirty="0">
                <a:solidFill>
                  <a:schemeClr val="tx1"/>
                </a:solidFill>
                <a:latin typeface="Verdana" pitchFamily="34" charset="0"/>
              </a:rPr>
              <a:t>Jeg synes ikke han er </a:t>
            </a:r>
            <a:r>
              <a:rPr lang="da-DK" altLang="ja-JP" sz="1600" dirty="0">
                <a:solidFill>
                  <a:schemeClr val="tx1"/>
                </a:solidFill>
                <a:latin typeface="Verdana" pitchFamily="34" charset="0"/>
              </a:rPr>
              <a:t>sådan én person</a:t>
            </a:r>
            <a:r>
              <a:rPr lang="da-DK" altLang="ja-JP" sz="1600" i="1" dirty="0">
                <a:solidFill>
                  <a:schemeClr val="tx1"/>
                </a:solidFill>
                <a:latin typeface="Verdana" pitchFamily="34" charset="0"/>
              </a:rPr>
              <a:t>, man har lyst til hverken at bruge sin tid på eller… Og det tror jeg også igen er forskelligt fra person til person, for der er sikkert nogen, der vil kunne bruge sin tid på ham. Men jeg har det meget gerne sådan, at dem, der er virkelig gode i skolen, det er også gerne dem, der mangler det sociale</a:t>
            </a:r>
            <a:r>
              <a:rPr lang="da-DK" altLang="da-DK" sz="1600" i="1" dirty="0">
                <a:solidFill>
                  <a:schemeClr val="tx1"/>
                </a:solidFill>
                <a:latin typeface="Verdana" pitchFamily="34" charset="0"/>
              </a:rPr>
              <a:t>”</a:t>
            </a:r>
            <a:r>
              <a:rPr lang="da-DK" altLang="ja-JP" sz="1600" i="1" dirty="0">
                <a:solidFill>
                  <a:schemeClr val="tx1"/>
                </a:solidFill>
                <a:latin typeface="Verdana" pitchFamily="34" charset="0"/>
              </a:rPr>
              <a:t>. (David, Hhx </a:t>
            </a:r>
            <a:r>
              <a:rPr lang="da-DK" altLang="ja-JP" sz="1600" i="1" dirty="0" err="1">
                <a:solidFill>
                  <a:schemeClr val="tx1"/>
                </a:solidFill>
                <a:latin typeface="Verdana" pitchFamily="34" charset="0"/>
              </a:rPr>
              <a:t>Sj</a:t>
            </a:r>
            <a:r>
              <a:rPr lang="da-DK" altLang="ja-JP" sz="1600" i="1" dirty="0" smtClean="0">
                <a:solidFill>
                  <a:schemeClr val="tx1"/>
                </a:solidFill>
                <a:latin typeface="Verdana" pitchFamily="34" charset="0"/>
              </a:rPr>
              <a:t>)</a:t>
            </a:r>
            <a:endParaRPr lang="da-DK" altLang="ja-JP" sz="1600" i="1" dirty="0">
              <a:solidFill>
                <a:schemeClr val="tx1"/>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rgbClr val="000000"/>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z="1600" i="1" dirty="0">
                <a:solidFill>
                  <a:srgbClr val="000000"/>
                </a:solidFill>
                <a:latin typeface="Verdana" pitchFamily="34" charset="0"/>
              </a:rPr>
              <a:t>”</a:t>
            </a:r>
            <a:r>
              <a:rPr lang="da-DK" sz="1600" i="1" dirty="0">
                <a:solidFill>
                  <a:srgbClr val="000000"/>
                </a:solidFill>
                <a:latin typeface="Verdana" pitchFamily="34" charset="0"/>
              </a:rPr>
              <a:t>Han er bare for overlegen og for arrogant i sin måde at fremlægge det på, og det er jo hele tiden ham, der bliver taget, hvor vi andre måske ikke... Vi føler lidt, det er ham, der bliver taget hele tiden.</a:t>
            </a:r>
            <a:r>
              <a:rPr lang="da-DK" altLang="da-DK" sz="1600" i="1" dirty="0">
                <a:solidFill>
                  <a:srgbClr val="000000"/>
                </a:solidFill>
                <a:latin typeface="Verdana" pitchFamily="34" charset="0"/>
              </a:rPr>
              <a:t>”</a:t>
            </a:r>
            <a:r>
              <a:rPr lang="da-DK" altLang="ja-JP" sz="1600" dirty="0">
                <a:solidFill>
                  <a:srgbClr val="000000"/>
                </a:solidFill>
                <a:latin typeface="Verdana" pitchFamily="34" charset="0"/>
              </a:rPr>
              <a:t> (Hhx </a:t>
            </a:r>
            <a:r>
              <a:rPr lang="da-DK" altLang="ja-JP" sz="1600" dirty="0" err="1">
                <a:solidFill>
                  <a:srgbClr val="000000"/>
                </a:solidFill>
                <a:latin typeface="Verdana" pitchFamily="34" charset="0"/>
              </a:rPr>
              <a:t>Sj</a:t>
            </a:r>
            <a:r>
              <a:rPr lang="da-DK" altLang="ja-JP" sz="1600" dirty="0" smtClean="0">
                <a:solidFill>
                  <a:srgbClr val="000000"/>
                </a:solidFill>
                <a:latin typeface="Verdana" pitchFamily="34" charset="0"/>
              </a:rPr>
              <a:t>, </a:t>
            </a:r>
            <a:r>
              <a:rPr lang="da-DK" altLang="ja-JP" sz="1600" dirty="0">
                <a:solidFill>
                  <a:srgbClr val="000000"/>
                </a:solidFill>
                <a:latin typeface="Verdana" pitchFamily="34" charset="0"/>
              </a:rPr>
              <a:t>gruppe</a:t>
            </a:r>
            <a:r>
              <a:rPr lang="da-DK" altLang="ja-JP" sz="1600" dirty="0" smtClean="0">
                <a:solidFill>
                  <a:srgbClr val="000000"/>
                </a:solidFill>
                <a:latin typeface="Verdana" pitchFamily="34" charset="0"/>
              </a:rPr>
              <a:t>)</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altLang="ja-JP" sz="1600" dirty="0">
              <a:solidFill>
                <a:srgbClr val="000000"/>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i="1" dirty="0">
                <a:solidFill>
                  <a:schemeClr val="tx1"/>
                </a:solidFill>
                <a:latin typeface="Verdana" pitchFamily="34" charset="0"/>
              </a:rPr>
              <a:t>Og vi er faktisk meget kloge, de fleste. Det er et okay fagligt niveau på eleverne også. Og hvis man ikke lige forstår det, så kan man nemt lige spørge sidemakkeren, så forklarer siddemakkeren lige hvad det er, og så tænker man </a:t>
            </a:r>
            <a:r>
              <a:rPr lang="da-DK" altLang="da-DK" sz="1600" i="1" dirty="0">
                <a:solidFill>
                  <a:schemeClr val="tx1"/>
                </a:solidFill>
                <a:latin typeface="Verdana" pitchFamily="34" charset="0"/>
              </a:rPr>
              <a:t>’</a:t>
            </a:r>
            <a:r>
              <a:rPr lang="da-DK" sz="1600" i="1" dirty="0">
                <a:solidFill>
                  <a:schemeClr val="tx1"/>
                </a:solidFill>
                <a:latin typeface="Verdana" pitchFamily="34" charset="0"/>
              </a:rPr>
              <a:t>nå okay!</a:t>
            </a:r>
            <a:r>
              <a:rPr lang="da-DK" altLang="da-DK" sz="1600" i="1" dirty="0">
                <a:solidFill>
                  <a:schemeClr val="tx1"/>
                </a:solidFill>
                <a:latin typeface="Verdana" pitchFamily="34" charset="0"/>
              </a:rPr>
              <a:t>’</a:t>
            </a:r>
            <a:r>
              <a:rPr lang="da-DK" sz="1600" i="1" dirty="0">
                <a:solidFill>
                  <a:schemeClr val="tx1"/>
                </a:solidFill>
                <a:latin typeface="Verdana" pitchFamily="34" charset="0"/>
              </a:rPr>
              <a:t>. Man kan godt lige snakke sammen.</a:t>
            </a:r>
            <a:r>
              <a:rPr lang="da-DK" altLang="da-DK" sz="1600" i="1" dirty="0">
                <a:solidFill>
                  <a:schemeClr val="tx1"/>
                </a:solidFill>
                <a:latin typeface="Verdana" pitchFamily="34" charset="0"/>
              </a:rPr>
              <a:t>”</a:t>
            </a:r>
            <a:r>
              <a:rPr lang="da-DK" sz="1600" i="1" dirty="0">
                <a:solidFill>
                  <a:schemeClr val="tx1"/>
                </a:solidFill>
                <a:latin typeface="Verdana" pitchFamily="34" charset="0"/>
              </a:rPr>
              <a:t> </a:t>
            </a:r>
            <a:r>
              <a:rPr lang="da-DK" sz="1600" i="1" dirty="0" smtClean="0">
                <a:solidFill>
                  <a:schemeClr val="tx1"/>
                </a:solidFill>
                <a:latin typeface="Verdana" pitchFamily="34" charset="0"/>
              </a:rPr>
              <a:t> (</a:t>
            </a:r>
            <a:r>
              <a:rPr lang="da-DK" sz="1600" i="1" dirty="0" err="1" smtClean="0">
                <a:solidFill>
                  <a:schemeClr val="tx1"/>
                </a:solidFill>
                <a:latin typeface="Verdana" pitchFamily="34" charset="0"/>
              </a:rPr>
              <a:t>Stx</a:t>
            </a:r>
            <a:r>
              <a:rPr lang="da-DK" sz="1600" i="1" dirty="0" smtClean="0">
                <a:solidFill>
                  <a:schemeClr val="tx1"/>
                </a:solidFill>
                <a:latin typeface="Verdana" pitchFamily="34" charset="0"/>
              </a:rPr>
              <a:t> </a:t>
            </a:r>
            <a:r>
              <a:rPr lang="da-DK" sz="1600" i="1" dirty="0" err="1" smtClean="0">
                <a:solidFill>
                  <a:schemeClr val="tx1"/>
                </a:solidFill>
                <a:latin typeface="Verdana" pitchFamily="34" charset="0"/>
              </a:rPr>
              <a:t>Sj</a:t>
            </a:r>
            <a:r>
              <a:rPr lang="da-DK" sz="1600" i="1" dirty="0" smtClean="0">
                <a:solidFill>
                  <a:schemeClr val="tx1"/>
                </a:solidFill>
                <a:latin typeface="Verdana" pitchFamily="34" charset="0"/>
              </a:rPr>
              <a:t>)</a:t>
            </a:r>
            <a:endParaRPr lang="da-DK" altLang="ja-JP" sz="1600" dirty="0">
              <a:solidFill>
                <a:schemeClr val="tx1"/>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rgbClr val="000000"/>
              </a:solidFill>
              <a:latin typeface="Verdana" pitchFamily="34" charset="0"/>
            </a:endParaRP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rgbClr val="000000"/>
                </a:solidFill>
                <a:latin typeface="Verdana" pitchFamily="34" charset="0"/>
              </a:rPr>
              <a:t> Elevrelationer og –kategoriseringer</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rgbClr val="000000"/>
                </a:solidFill>
                <a:latin typeface="Verdana" pitchFamily="34" charset="0"/>
              </a:rPr>
              <a:t> </a:t>
            </a:r>
            <a:r>
              <a:rPr lang="da-DK" sz="1600" dirty="0" smtClean="0">
                <a:solidFill>
                  <a:srgbClr val="000000"/>
                </a:solidFill>
                <a:latin typeface="Verdana" pitchFamily="34" charset="0"/>
              </a:rPr>
              <a:t>Majoriteten og de </a:t>
            </a:r>
            <a:r>
              <a:rPr lang="da-DK" sz="1600" dirty="0">
                <a:solidFill>
                  <a:srgbClr val="000000"/>
                </a:solidFill>
                <a:latin typeface="Verdana" pitchFamily="34" charset="0"/>
              </a:rPr>
              <a:t>anerledes i klassen – de </a:t>
            </a:r>
            <a:r>
              <a:rPr lang="da-DK" sz="1600" dirty="0" smtClean="0">
                <a:solidFill>
                  <a:srgbClr val="000000"/>
                </a:solidFill>
                <a:latin typeface="Verdana" pitchFamily="34" charset="0"/>
              </a:rPr>
              <a:t>stille, støjende og deltagende.</a:t>
            </a:r>
            <a:endParaRPr lang="da-DK" sz="1600" dirty="0">
              <a:solidFill>
                <a:srgbClr val="000000"/>
              </a:solidFill>
              <a:latin typeface="Verdana" pitchFamily="34" charset="0"/>
            </a:endParaRP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rgbClr val="000000"/>
                </a:solidFill>
                <a:latin typeface="Verdana" pitchFamily="34" charset="0"/>
              </a:rPr>
              <a:t> </a:t>
            </a:r>
            <a:r>
              <a:rPr lang="da-DK" sz="1600" dirty="0" smtClean="0">
                <a:solidFill>
                  <a:srgbClr val="000000"/>
                </a:solidFill>
                <a:latin typeface="Verdana" pitchFamily="34" charset="0"/>
              </a:rPr>
              <a:t>Dominans og tilpasning, social fagligt – </a:t>
            </a:r>
            <a:r>
              <a:rPr lang="da-DK" altLang="da-DK" sz="1600" dirty="0">
                <a:solidFill>
                  <a:srgbClr val="000000"/>
                </a:solidFill>
                <a:latin typeface="Verdana" pitchFamily="34" charset="0"/>
              </a:rPr>
              <a:t>’</a:t>
            </a:r>
            <a:r>
              <a:rPr lang="da-DK" sz="1600" dirty="0">
                <a:solidFill>
                  <a:srgbClr val="000000"/>
                </a:solidFill>
                <a:latin typeface="Verdana" pitchFamily="34" charset="0"/>
              </a:rPr>
              <a:t>sådan nogen som os</a:t>
            </a:r>
            <a:r>
              <a:rPr lang="da-DK" altLang="da-DK" sz="1600" dirty="0">
                <a:solidFill>
                  <a:srgbClr val="000000"/>
                </a:solidFill>
                <a:latin typeface="Verdana" pitchFamily="34" charset="0"/>
              </a:rPr>
              <a:t>’</a:t>
            </a:r>
            <a:r>
              <a:rPr lang="da-DK" sz="1600" dirty="0">
                <a:solidFill>
                  <a:srgbClr val="000000"/>
                </a:solidFill>
                <a:latin typeface="Verdana" pitchFamily="34" charset="0"/>
              </a:rPr>
              <a:t> </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rgbClr val="000000"/>
                </a:solidFill>
                <a:latin typeface="Verdana" pitchFamily="34" charset="0"/>
              </a:rPr>
              <a:t> Den gode elev </a:t>
            </a:r>
            <a:r>
              <a:rPr lang="da-DK" sz="1600" dirty="0" smtClean="0">
                <a:solidFill>
                  <a:srgbClr val="000000"/>
                </a:solidFill>
                <a:latin typeface="Verdana" pitchFamily="34" charset="0"/>
              </a:rPr>
              <a:t>ml. det individuelle og det fælles; </a:t>
            </a:r>
            <a:r>
              <a:rPr lang="da-DK" altLang="da-DK" sz="1600" dirty="0">
                <a:solidFill>
                  <a:srgbClr val="000000"/>
                </a:solidFill>
                <a:latin typeface="Verdana" pitchFamily="34" charset="0"/>
              </a:rPr>
              <a:t>”</a:t>
            </a:r>
            <a:r>
              <a:rPr lang="da-DK" sz="1600" dirty="0">
                <a:solidFill>
                  <a:srgbClr val="000000"/>
                </a:solidFill>
                <a:latin typeface="Verdana" pitchFamily="34" charset="0"/>
              </a:rPr>
              <a:t>at gøre noget godt for </a:t>
            </a:r>
            <a:r>
              <a:rPr lang="da-DK" sz="1600" dirty="0" smtClean="0">
                <a:solidFill>
                  <a:srgbClr val="000000"/>
                </a:solidFill>
                <a:latin typeface="Verdana" pitchFamily="34" charset="0"/>
              </a:rPr>
              <a:t/>
            </a:r>
            <a:br>
              <a:rPr lang="da-DK" sz="1600" dirty="0" smtClean="0">
                <a:solidFill>
                  <a:srgbClr val="000000"/>
                </a:solidFill>
                <a:latin typeface="Verdana" pitchFamily="34" charset="0"/>
              </a:rPr>
            </a:br>
            <a:r>
              <a:rPr lang="da-DK" sz="1600" dirty="0" smtClean="0">
                <a:solidFill>
                  <a:srgbClr val="000000"/>
                </a:solidFill>
                <a:latin typeface="Verdana" pitchFamily="34" charset="0"/>
              </a:rPr>
              <a:t>  sin </a:t>
            </a:r>
            <a:r>
              <a:rPr lang="da-DK" sz="1600" dirty="0">
                <a:solidFill>
                  <a:srgbClr val="000000"/>
                </a:solidFill>
                <a:latin typeface="Verdana" pitchFamily="34" charset="0"/>
              </a:rPr>
              <a:t>skole</a:t>
            </a:r>
            <a:r>
              <a:rPr lang="da-DK" altLang="da-DK" sz="1600" dirty="0">
                <a:solidFill>
                  <a:srgbClr val="000000"/>
                </a:solidFill>
                <a:latin typeface="Verdana" pitchFamily="34" charset="0"/>
              </a:rPr>
              <a:t>”</a:t>
            </a:r>
            <a:r>
              <a:rPr lang="da-DK" sz="1600" dirty="0">
                <a:solidFill>
                  <a:srgbClr val="000000"/>
                </a:solidFill>
                <a:latin typeface="Verdana" pitchFamily="34" charset="0"/>
              </a:rPr>
              <a:t> og at </a:t>
            </a:r>
            <a:r>
              <a:rPr lang="da-DK" altLang="da-DK" sz="1600" dirty="0">
                <a:solidFill>
                  <a:srgbClr val="000000"/>
                </a:solidFill>
                <a:latin typeface="Verdana" pitchFamily="34" charset="0"/>
              </a:rPr>
              <a:t>”</a:t>
            </a:r>
            <a:r>
              <a:rPr lang="da-DK" sz="1600" dirty="0">
                <a:solidFill>
                  <a:srgbClr val="000000"/>
                </a:solidFill>
                <a:latin typeface="Verdana" pitchFamily="34" charset="0"/>
              </a:rPr>
              <a:t>være en god </a:t>
            </a:r>
            <a:r>
              <a:rPr lang="da-DK" sz="1600" dirty="0" smtClean="0">
                <a:solidFill>
                  <a:srgbClr val="000000"/>
                </a:solidFill>
                <a:latin typeface="Verdana" pitchFamily="34" charset="0"/>
              </a:rPr>
              <a:t>kammerat</a:t>
            </a:r>
            <a:r>
              <a:rPr lang="da-DK" altLang="da-DK" sz="1600" dirty="0">
                <a:solidFill>
                  <a:srgbClr val="000000"/>
                </a:solidFill>
                <a:latin typeface="Verdana" pitchFamily="34" charset="0"/>
              </a:rPr>
              <a:t>”</a:t>
            </a:r>
            <a:r>
              <a:rPr lang="da-DK" sz="1600" dirty="0" smtClean="0">
                <a:solidFill>
                  <a:srgbClr val="000000"/>
                </a:solidFill>
                <a:latin typeface="Verdana" pitchFamily="34" charset="0"/>
              </a:rPr>
              <a:t>. Lærer- og elevperspektiv.</a:t>
            </a:r>
            <a:endParaRPr lang="da-DK" sz="1600" dirty="0">
              <a:solidFill>
                <a:srgbClr val="000000"/>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rgbClr val="000000"/>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rgbClr val="000000"/>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i="1"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i="1"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i="1"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rgbClr val="000000"/>
              </a:solidFill>
              <a:latin typeface="Verdana" pitchFamily="34" charset="0"/>
            </a:endParaRPr>
          </a:p>
          <a:p>
            <a:pPr>
              <a:spcBef>
                <a:spcPts val="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p:txBody>
      </p:sp>
    </p:spTree>
    <p:extLst>
      <p:ext uri="{BB962C8B-B14F-4D97-AF65-F5344CB8AC3E}">
        <p14:creationId xmlns:p14="http://schemas.microsoft.com/office/powerpoint/2010/main" val="4019682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115888"/>
            <a:ext cx="6696075"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Arial Unicode M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Arial Unicode MS" charset="0"/>
                <a:cs typeface="Arial Unicode MS" charset="0"/>
              </a:defRPr>
            </a:lvl9pPr>
          </a:lstStyle>
          <a:p>
            <a:pPr algn="ctr" eaLnBrk="1" hangingPunct="1">
              <a:buClrTx/>
              <a:buFontTx/>
              <a:buNone/>
              <a:defRPr/>
            </a:pPr>
            <a:r>
              <a:rPr lang="da-DK" sz="3200" dirty="0" smtClean="0">
                <a:solidFill>
                  <a:srgbClr val="C00000"/>
                </a:solidFill>
                <a:latin typeface="Georgia" charset="0"/>
              </a:rPr>
              <a:t>Klasserumskulturens betydning</a:t>
            </a:r>
          </a:p>
        </p:txBody>
      </p:sp>
      <p:sp>
        <p:nvSpPr>
          <p:cNvPr id="9219" name="Text Box 2"/>
          <p:cNvSpPr txBox="1">
            <a:spLocks noChangeArrowheads="1"/>
          </p:cNvSpPr>
          <p:nvPr/>
        </p:nvSpPr>
        <p:spPr bwMode="auto">
          <a:xfrm>
            <a:off x="611188" y="1412875"/>
            <a:ext cx="7920037" cy="532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9pPr>
          </a:lstStyle>
          <a:p>
            <a:pPr>
              <a:buFont typeface="Times New Roman" charset="0"/>
              <a:buNone/>
              <a:defRPr/>
            </a:pPr>
            <a:endParaRPr lang="da-DK" sz="1600" dirty="0" smtClean="0">
              <a:solidFill>
                <a:srgbClr val="000000"/>
              </a:solidFill>
              <a:latin typeface="Verdana" charset="0"/>
              <a:cs typeface="Verdana" charset="0"/>
            </a:endParaRPr>
          </a:p>
          <a:p>
            <a:pPr>
              <a:buFont typeface="Times New Roman" charset="0"/>
              <a:buNone/>
              <a:defRPr/>
            </a:pPr>
            <a:endParaRPr lang="da-DK" sz="1600" dirty="0" smtClean="0">
              <a:solidFill>
                <a:srgbClr val="000000"/>
              </a:solidFill>
              <a:latin typeface="Verdana" charset="0"/>
              <a:cs typeface="Verdana" charset="0"/>
            </a:endParaRPr>
          </a:p>
          <a:p>
            <a:pPr eaLnBrk="1" hangingPunct="1">
              <a:spcBef>
                <a:spcPts val="500"/>
              </a:spcBef>
              <a:buFont typeface="Times New Roman" charset="0"/>
              <a:buNone/>
              <a:defRPr/>
            </a:pPr>
            <a:endParaRPr lang="da-DK" sz="1600" i="1" dirty="0" smtClean="0">
              <a:solidFill>
                <a:schemeClr val="tx1"/>
              </a:solidFill>
              <a:latin typeface="Verdana" charset="0"/>
              <a:cs typeface="Verdana" charset="0"/>
            </a:endParaRPr>
          </a:p>
          <a:p>
            <a:pPr eaLnBrk="1" hangingPunct="1">
              <a:spcBef>
                <a:spcPts val="500"/>
              </a:spcBef>
              <a:buFont typeface="Times New Roman" charset="0"/>
              <a:buNone/>
              <a:defRPr/>
            </a:pPr>
            <a:endParaRPr lang="da-DK" sz="1600" i="1" dirty="0" smtClean="0">
              <a:solidFill>
                <a:schemeClr val="tx1"/>
              </a:solidFill>
              <a:latin typeface="Verdana" charset="0"/>
              <a:cs typeface="Verdana" charset="0"/>
            </a:endParaRPr>
          </a:p>
          <a:p>
            <a:pPr eaLnBrk="1" hangingPunct="1">
              <a:spcBef>
                <a:spcPts val="500"/>
              </a:spcBef>
              <a:buFont typeface="Times New Roman" charset="0"/>
              <a:buNone/>
              <a:defRPr/>
            </a:pPr>
            <a:endParaRPr lang="da-DK" sz="1800" i="1" dirty="0" smtClean="0">
              <a:solidFill>
                <a:schemeClr val="tx1"/>
              </a:solidFill>
              <a:latin typeface="Verdana" charset="0"/>
              <a:cs typeface="Verdana" charset="0"/>
            </a:endParaRPr>
          </a:p>
          <a:p>
            <a:pPr eaLnBrk="1" hangingPunct="1">
              <a:spcBef>
                <a:spcPts val="500"/>
              </a:spcBef>
              <a:buFont typeface="Times New Roman" charset="0"/>
              <a:buNone/>
              <a:defRPr/>
            </a:pPr>
            <a:endParaRPr lang="da-DK" sz="1800" dirty="0" smtClean="0">
              <a:solidFill>
                <a:schemeClr val="tx1"/>
              </a:solidFill>
              <a:latin typeface="Verdana" charset="0"/>
              <a:cs typeface="Verdana" charset="0"/>
            </a:endParaRPr>
          </a:p>
          <a:p>
            <a:pPr eaLnBrk="1" hangingPunct="1">
              <a:spcBef>
                <a:spcPts val="500"/>
              </a:spcBef>
              <a:buFont typeface="Times New Roman" charset="0"/>
              <a:buNone/>
              <a:defRPr/>
            </a:pPr>
            <a:endParaRPr lang="da-DK" sz="1800" dirty="0" smtClean="0">
              <a:solidFill>
                <a:srgbClr val="000000"/>
              </a:solidFill>
              <a:latin typeface="Verdana" charset="0"/>
              <a:cs typeface="Verdana" charset="0"/>
            </a:endParaRPr>
          </a:p>
          <a:p>
            <a:pPr eaLnBrk="1" hangingPunct="1">
              <a:spcBef>
                <a:spcPts val="500"/>
              </a:spcBef>
              <a:buFontTx/>
              <a:buChar char="-"/>
              <a:defRPr/>
            </a:pPr>
            <a:endParaRPr lang="da-DK" sz="1800" dirty="0" smtClean="0">
              <a:solidFill>
                <a:schemeClr val="tx1"/>
              </a:solidFill>
              <a:latin typeface="Verdana" charset="0"/>
              <a:cs typeface="Verdana" charset="0"/>
            </a:endParaRPr>
          </a:p>
          <a:p>
            <a:pPr eaLnBrk="1" hangingPunct="1">
              <a:spcBef>
                <a:spcPts val="500"/>
              </a:spcBef>
              <a:buFont typeface="Times New Roman" charset="0"/>
              <a:buNone/>
              <a:defRPr/>
            </a:pPr>
            <a:endParaRPr lang="da-DK" sz="1800" dirty="0" smtClean="0">
              <a:solidFill>
                <a:schemeClr val="tx1"/>
              </a:solidFill>
              <a:latin typeface="Verdana" charset="0"/>
              <a:cs typeface="Verdana" charset="0"/>
            </a:endParaRPr>
          </a:p>
        </p:txBody>
      </p:sp>
      <p:pic>
        <p:nvPicPr>
          <p:cNvPr id="92163" name="Billede 1" descr="klassens sociale relationer fra indstik.jpg"/>
          <p:cNvPicPr>
            <a:picLocks noChangeAspect="1"/>
          </p:cNvPicPr>
          <p:nvPr/>
        </p:nvPicPr>
        <p:blipFill>
          <a:blip r:embed="rId3" cstate="print"/>
          <a:srcRect/>
          <a:stretch>
            <a:fillRect/>
          </a:stretch>
        </p:blipFill>
        <p:spPr bwMode="auto">
          <a:xfrm>
            <a:off x="827584" y="1412776"/>
            <a:ext cx="7920038" cy="4573588"/>
          </a:xfrm>
          <a:prstGeom prst="rect">
            <a:avLst/>
          </a:prstGeom>
          <a:noFill/>
          <a:ln w="9525">
            <a:noFill/>
            <a:miter lim="800000"/>
            <a:headEnd/>
            <a:tailEnd/>
          </a:ln>
        </p:spPr>
      </p:pic>
      <p:sp>
        <p:nvSpPr>
          <p:cNvPr id="92164" name="Tekstfelt 2"/>
          <p:cNvSpPr txBox="1">
            <a:spLocks noChangeArrowheads="1"/>
          </p:cNvSpPr>
          <p:nvPr/>
        </p:nvSpPr>
        <p:spPr bwMode="auto">
          <a:xfrm>
            <a:off x="6659563" y="5589588"/>
            <a:ext cx="2016125" cy="584200"/>
          </a:xfrm>
          <a:prstGeom prst="rect">
            <a:avLst/>
          </a:prstGeom>
          <a:noFill/>
          <a:ln w="9525">
            <a:noFill/>
            <a:miter lim="800000"/>
            <a:headEnd/>
            <a:tailEnd/>
          </a:ln>
        </p:spPr>
        <p:txBody>
          <a:bodyPr>
            <a:spAutoFit/>
          </a:bodyPr>
          <a:lstStyle/>
          <a:p>
            <a:r>
              <a:rPr lang="da-DK" sz="1600" b="1">
                <a:solidFill>
                  <a:schemeClr val="tx1"/>
                </a:solidFill>
              </a:rPr>
              <a:t>Ulriksen, Murning &amp; Ebbensgaard 2007</a:t>
            </a:r>
          </a:p>
        </p:txBody>
      </p:sp>
      <p:sp>
        <p:nvSpPr>
          <p:cNvPr id="2" name="Tekstfelt 1"/>
          <p:cNvSpPr txBox="1"/>
          <p:nvPr/>
        </p:nvSpPr>
        <p:spPr>
          <a:xfrm>
            <a:off x="6300192" y="2492896"/>
            <a:ext cx="2304256" cy="307777"/>
          </a:xfrm>
          <a:prstGeom prst="rect">
            <a:avLst/>
          </a:prstGeom>
          <a:noFill/>
        </p:spPr>
        <p:txBody>
          <a:bodyPr wrap="square" rtlCol="0">
            <a:spAutoFit/>
          </a:bodyPr>
          <a:lstStyle/>
          <a:p>
            <a:r>
              <a:rPr lang="da-DK" sz="1400" dirty="0" smtClean="0">
                <a:solidFill>
                  <a:schemeClr val="tx1"/>
                </a:solidFill>
              </a:rPr>
              <a:t>.</a:t>
            </a:r>
            <a:endParaRPr lang="da-DK" sz="1400" dirty="0">
              <a:solidFill>
                <a:schemeClr val="tx1"/>
              </a:solidFill>
            </a:endParaRPr>
          </a:p>
        </p:txBody>
      </p:sp>
      <p:sp>
        <p:nvSpPr>
          <p:cNvPr id="3" name="Æseløre 2"/>
          <p:cNvSpPr/>
          <p:nvPr/>
        </p:nvSpPr>
        <p:spPr bwMode="auto">
          <a:xfrm>
            <a:off x="6228184" y="1556792"/>
            <a:ext cx="2232248" cy="576064"/>
          </a:xfrm>
          <a:prstGeom prst="foldedCorner">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a-DK" sz="2400" b="0" i="0" u="none" strike="noStrike" cap="none" normalizeH="0" baseline="0" smtClean="0">
              <a:ln>
                <a:noFill/>
              </a:ln>
              <a:solidFill>
                <a:schemeClr val="bg1"/>
              </a:solidFill>
              <a:effectLst/>
              <a:latin typeface="Times New Roman" pitchFamily="16" charset="0"/>
              <a:cs typeface="Arial Unicode MS" charset="0"/>
            </a:endParaRPr>
          </a:p>
        </p:txBody>
      </p:sp>
      <p:sp>
        <p:nvSpPr>
          <p:cNvPr id="4" name="Tekstfelt 3"/>
          <p:cNvSpPr txBox="1"/>
          <p:nvPr/>
        </p:nvSpPr>
        <p:spPr>
          <a:xfrm>
            <a:off x="6300192" y="1556792"/>
            <a:ext cx="2088232" cy="523220"/>
          </a:xfrm>
          <a:prstGeom prst="rect">
            <a:avLst/>
          </a:prstGeom>
          <a:noFill/>
        </p:spPr>
        <p:txBody>
          <a:bodyPr wrap="square" rtlCol="0">
            <a:spAutoFit/>
          </a:bodyPr>
          <a:lstStyle/>
          <a:p>
            <a:r>
              <a:rPr lang="da-DK" sz="1400" dirty="0">
                <a:solidFill>
                  <a:schemeClr val="tx1"/>
                </a:solidFill>
              </a:rPr>
              <a:t>Deltagelse, praksis og mening med uddannelsen</a:t>
            </a:r>
            <a:endParaRPr lang="da-DK" sz="1400" dirty="0"/>
          </a:p>
        </p:txBody>
      </p:sp>
      <p:cxnSp>
        <p:nvCxnSpPr>
          <p:cNvPr id="6" name="Lige forbindelse 5"/>
          <p:cNvCxnSpPr/>
          <p:nvPr/>
        </p:nvCxnSpPr>
        <p:spPr bwMode="auto">
          <a:xfrm>
            <a:off x="5292080" y="1556792"/>
            <a:ext cx="864096"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323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Projektposter</a:t>
            </a:r>
            <a:endParaRPr lang="da-DK" sz="3600" b="1" dirty="0"/>
          </a:p>
        </p:txBody>
      </p:sp>
      <p:sp>
        <p:nvSpPr>
          <p:cNvPr id="3" name="Pladsholder til indhold 2"/>
          <p:cNvSpPr>
            <a:spLocks noGrp="1"/>
          </p:cNvSpPr>
          <p:nvPr>
            <p:ph idx="1"/>
          </p:nvPr>
        </p:nvSpPr>
        <p:spPr>
          <a:xfrm>
            <a:off x="685800" y="2348881"/>
            <a:ext cx="7770813" cy="4599608"/>
          </a:xfrm>
        </p:spPr>
        <p:txBody>
          <a:bodyPr/>
          <a:lstStyle/>
          <a:p>
            <a:r>
              <a:rPr lang="da-DK" sz="2400" b="1" dirty="0" smtClean="0"/>
              <a:t>Lav projektposter, der beskriver:</a:t>
            </a:r>
          </a:p>
          <a:p>
            <a:pPr lvl="1">
              <a:buFont typeface="Arial" pitchFamily="34" charset="0"/>
              <a:buChar char="•"/>
            </a:pPr>
            <a:r>
              <a:rPr lang="da-DK" dirty="0" smtClean="0"/>
              <a:t>Hvad går projektet ud på? </a:t>
            </a:r>
          </a:p>
          <a:p>
            <a:pPr lvl="1">
              <a:buFont typeface="Arial" pitchFamily="34" charset="0"/>
              <a:buChar char="•"/>
            </a:pPr>
            <a:r>
              <a:rPr lang="da-DK" dirty="0" smtClean="0"/>
              <a:t>Hvordan kan projektet bidrage til, at flere elever inkluderes i gymnasiet?</a:t>
            </a:r>
          </a:p>
          <a:p>
            <a:pPr lvl="1">
              <a:buFont typeface="Arial" pitchFamily="34" charset="0"/>
              <a:buChar char="•"/>
            </a:pPr>
            <a:r>
              <a:rPr lang="da-DK" dirty="0" smtClean="0"/>
              <a:t>Hvad håber I projektet har ført til, når det er færdigt?</a:t>
            </a:r>
          </a:p>
          <a:p>
            <a:pPr lvl="1"/>
            <a:endParaRPr lang="da-DK" dirty="0" smtClean="0"/>
          </a:p>
          <a:p>
            <a:pPr lvl="1"/>
            <a:r>
              <a:rPr lang="da-DK" sz="2400" b="1" dirty="0" smtClean="0">
                <a:solidFill>
                  <a:srgbClr val="FF0000"/>
                </a:solidFill>
              </a:rPr>
              <a:t>OBS: Poster skal kunne fremlægges på 4 minutter!</a:t>
            </a:r>
          </a:p>
          <a:p>
            <a:pPr lvl="1"/>
            <a:endParaRPr lang="da-DK" dirty="0" smtClean="0"/>
          </a:p>
          <a:p>
            <a:pPr lvl="1"/>
            <a:endParaRPr lang="da-DK" sz="2400" b="1" dirty="0" smtClean="0">
              <a:solidFill>
                <a:srgbClr val="FF0000"/>
              </a:solidFill>
            </a:endParaRPr>
          </a:p>
          <a:p>
            <a:pPr>
              <a:buFont typeface="Arial" pitchFamily="34" charset="0"/>
              <a:buChar char="•"/>
            </a:pPr>
            <a:endParaRPr lang="da-DK"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b="1" dirty="0" smtClean="0"/>
              <a:t>Velkommen til ’laboratorium’ klasserumskultur, inklusion og fraværsbekæmpelse</a:t>
            </a:r>
            <a:endParaRPr lang="da-DK" sz="2800" b="1" dirty="0"/>
          </a:p>
        </p:txBody>
      </p:sp>
      <p:sp>
        <p:nvSpPr>
          <p:cNvPr id="3" name="Pladsholder til indhold 2"/>
          <p:cNvSpPr>
            <a:spLocks noGrp="1"/>
          </p:cNvSpPr>
          <p:nvPr>
            <p:ph idx="1"/>
          </p:nvPr>
        </p:nvSpPr>
        <p:spPr/>
        <p:txBody>
          <a:bodyPr/>
          <a:lstStyle/>
          <a:p>
            <a:r>
              <a:rPr lang="da-DK" sz="2400" b="1" dirty="0" smtClean="0">
                <a:latin typeface="Calibri" pitchFamily="34" charset="0"/>
              </a:rPr>
              <a:t>I laboratoriet skal vi :</a:t>
            </a:r>
            <a:endParaRPr lang="da-DK" sz="2400" dirty="0" smtClean="0">
              <a:latin typeface="Calibri" pitchFamily="34" charset="0"/>
            </a:endParaRPr>
          </a:p>
          <a:p>
            <a:pPr>
              <a:buFont typeface="Arial" pitchFamily="34" charset="0"/>
              <a:buChar char="•"/>
            </a:pPr>
            <a:r>
              <a:rPr lang="da-DK" sz="2400" dirty="0" smtClean="0">
                <a:latin typeface="Calibri" pitchFamily="34" charset="0"/>
              </a:rPr>
              <a:t>Afprøve initiativer og indsatser, der kan styrke klasserumskultur, inklusion og fraværsbekæmpelse</a:t>
            </a:r>
          </a:p>
          <a:p>
            <a:pPr>
              <a:buFont typeface="Arial" pitchFamily="34" charset="0"/>
              <a:buChar char="•"/>
            </a:pPr>
            <a:r>
              <a:rPr lang="da-DK" sz="2400" dirty="0" smtClean="0">
                <a:latin typeface="Calibri" pitchFamily="34" charset="0"/>
              </a:rPr>
              <a:t>Udvikle og afprøve metoder, der kan fremme og understøtte en god klasserumskultur og derigennem styrke inklusion, motivation og læringsudbytte hos alle elevgrupper.</a:t>
            </a:r>
          </a:p>
          <a:p>
            <a:endParaRPr lang="da-DK" sz="2400" b="1" dirty="0" smtClean="0">
              <a:latin typeface="Calibri" pitchFamily="34" charset="0"/>
            </a:endParaRPr>
          </a:p>
          <a:p>
            <a:endParaRPr lang="da-DK" sz="2000" b="1"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3200" dirty="0" smtClean="0"/>
              <a:t>Hvem indgår i laboratoriet?</a:t>
            </a:r>
            <a:endParaRPr lang="da-DK" sz="3200" dirty="0"/>
          </a:p>
        </p:txBody>
      </p:sp>
      <p:pic>
        <p:nvPicPr>
          <p:cNvPr id="10" name="Pladsholder til indhold 9" descr="progression.jpg"/>
          <p:cNvPicPr>
            <a:picLocks noGrp="1" noChangeAspect="1"/>
          </p:cNvPicPr>
          <p:nvPr>
            <p:ph sz="half" idx="2"/>
          </p:nvPr>
        </p:nvPicPr>
        <p:blipFill>
          <a:blip r:embed="rId2" cstate="print"/>
          <a:stretch>
            <a:fillRect/>
          </a:stretch>
        </p:blipFill>
        <p:spPr>
          <a:xfrm>
            <a:off x="4860032" y="2276872"/>
            <a:ext cx="3384376" cy="3528392"/>
          </a:xfrm>
        </p:spPr>
      </p:pic>
      <p:pic>
        <p:nvPicPr>
          <p:cNvPr id="7" name="Pladsholder til indhold 6" descr="eksperimenter.jpg"/>
          <p:cNvPicPr>
            <a:picLocks noGrp="1" noChangeAspect="1"/>
          </p:cNvPicPr>
          <p:nvPr>
            <p:ph sz="half" idx="1"/>
          </p:nvPr>
        </p:nvPicPr>
        <p:blipFill>
          <a:blip r:embed="rId3" cstate="print"/>
          <a:stretch>
            <a:fillRect/>
          </a:stretch>
        </p:blipFill>
        <p:spPr>
          <a:xfrm>
            <a:off x="1043608" y="2348880"/>
            <a:ext cx="3312368" cy="3600400"/>
          </a:xfrm>
        </p:spPr>
      </p:pic>
      <p:sp>
        <p:nvSpPr>
          <p:cNvPr id="12" name="Rektangel 11"/>
          <p:cNvSpPr/>
          <p:nvPr/>
        </p:nvSpPr>
        <p:spPr bwMode="auto">
          <a:xfrm>
            <a:off x="899592" y="5877272"/>
            <a:ext cx="3456384" cy="626368"/>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da-DK" sz="1600" dirty="0" smtClean="0">
                <a:solidFill>
                  <a:schemeClr val="tx1"/>
                </a:solidFill>
                <a:latin typeface="Times New Roman" pitchFamily="16" charset="0"/>
                <a:cs typeface="Arial Unicode MS" charset="0"/>
              </a:rPr>
              <a:t>En masse indsatser, der afprøves – </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da-DK" sz="1600" b="1" dirty="0" smtClean="0">
                <a:solidFill>
                  <a:schemeClr val="tx1"/>
                </a:solidFill>
                <a:latin typeface="Times New Roman" pitchFamily="16" charset="0"/>
                <a:cs typeface="Arial Unicode MS" charset="0"/>
              </a:rPr>
              <a:t>I de 12 projekter</a:t>
            </a:r>
            <a:endParaRPr kumimoji="0" lang="da-DK" sz="1600" b="1" i="0" u="none" strike="noStrike" cap="none" normalizeH="0" baseline="0" dirty="0" smtClean="0">
              <a:ln>
                <a:noFill/>
              </a:ln>
              <a:solidFill>
                <a:schemeClr val="tx1"/>
              </a:solidFill>
              <a:effectLst/>
              <a:latin typeface="Times New Roman" pitchFamily="16" charset="0"/>
              <a:cs typeface="Arial Unicode MS" charset="0"/>
            </a:endParaRPr>
          </a:p>
        </p:txBody>
      </p:sp>
      <p:sp>
        <p:nvSpPr>
          <p:cNvPr id="13" name="Rektangel 12"/>
          <p:cNvSpPr/>
          <p:nvPr/>
        </p:nvSpPr>
        <p:spPr bwMode="auto">
          <a:xfrm>
            <a:off x="4788024" y="5805264"/>
            <a:ext cx="3456384" cy="626368"/>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da-DK" sz="1600" dirty="0" smtClean="0">
                <a:solidFill>
                  <a:schemeClr val="tx1"/>
                </a:solidFill>
                <a:latin typeface="Times New Roman" pitchFamily="16" charset="0"/>
                <a:cs typeface="Arial Unicode MS" charset="0"/>
              </a:rPr>
              <a:t>Viden – input, indsamling, afrapportering – </a:t>
            </a:r>
            <a:r>
              <a:rPr lang="da-DK" sz="1600" b="1" dirty="0" smtClean="0">
                <a:solidFill>
                  <a:schemeClr val="tx1"/>
                </a:solidFill>
                <a:latin typeface="Times New Roman" pitchFamily="16" charset="0"/>
                <a:cs typeface="Arial Unicode MS" charset="0"/>
              </a:rPr>
              <a:t>af CeFu</a:t>
            </a:r>
            <a:endParaRPr kumimoji="0" lang="da-DK" sz="1600" b="0" i="0" u="none" strike="noStrike" cap="none" normalizeH="0" baseline="0" dirty="0" smtClean="0">
              <a:ln>
                <a:noFill/>
              </a:ln>
              <a:solidFill>
                <a:schemeClr val="tx1"/>
              </a:solidFill>
              <a:effectLst/>
              <a:latin typeface="Times New Roman" pitchFamily="16" charset="0"/>
              <a:cs typeface="Arial Unicode M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2400" b="1" dirty="0" smtClean="0"/>
              <a:t/>
            </a:r>
            <a:br>
              <a:rPr lang="da-DK" sz="2400" b="1" dirty="0" smtClean="0"/>
            </a:br>
            <a:r>
              <a:rPr lang="da-DK" sz="2400" b="1" dirty="0" smtClean="0"/>
              <a:t>Fokus på elevernes perspektiv</a:t>
            </a:r>
            <a:endParaRPr lang="da-DK" sz="2400" b="1" dirty="0"/>
          </a:p>
        </p:txBody>
      </p:sp>
      <p:sp>
        <p:nvSpPr>
          <p:cNvPr id="3" name="Pladsholder til indhold 2"/>
          <p:cNvSpPr>
            <a:spLocks noGrp="1"/>
          </p:cNvSpPr>
          <p:nvPr>
            <p:ph sz="half" idx="1"/>
          </p:nvPr>
        </p:nvSpPr>
        <p:spPr/>
        <p:txBody>
          <a:bodyPr/>
          <a:lstStyle/>
          <a:p>
            <a:pPr>
              <a:spcBef>
                <a:spcPts val="0"/>
              </a:spcBef>
              <a:buNone/>
            </a:pPr>
            <a:r>
              <a:rPr lang="da-DK" sz="1800" dirty="0" smtClean="0"/>
              <a:t> </a:t>
            </a:r>
            <a:endParaRPr lang="da-DK" sz="2000" dirty="0" smtClean="0"/>
          </a:p>
          <a:p>
            <a:pPr>
              <a:spcBef>
                <a:spcPts val="0"/>
              </a:spcBef>
              <a:buNone/>
            </a:pPr>
            <a:r>
              <a:rPr lang="da-DK" sz="1800" dirty="0" smtClean="0"/>
              <a:t>Særligt fokus på at inddrage og </a:t>
            </a:r>
          </a:p>
          <a:p>
            <a:pPr>
              <a:spcBef>
                <a:spcPts val="0"/>
              </a:spcBef>
              <a:buNone/>
            </a:pPr>
            <a:r>
              <a:rPr lang="da-DK" sz="1800" dirty="0" smtClean="0"/>
              <a:t>undersøger elevernes perspektiver </a:t>
            </a:r>
          </a:p>
          <a:p>
            <a:pPr>
              <a:spcBef>
                <a:spcPts val="0"/>
              </a:spcBef>
              <a:buNone/>
            </a:pPr>
            <a:r>
              <a:rPr lang="da-DK" sz="1800" dirty="0" smtClean="0"/>
              <a:t>på, hvad der skaber en god </a:t>
            </a:r>
          </a:p>
          <a:p>
            <a:pPr>
              <a:spcBef>
                <a:spcPts val="0"/>
              </a:spcBef>
              <a:buNone/>
            </a:pPr>
            <a:r>
              <a:rPr lang="da-DK" sz="1800" dirty="0" smtClean="0"/>
              <a:t>klasserumskultur samt hvad </a:t>
            </a:r>
          </a:p>
          <a:p>
            <a:pPr>
              <a:spcBef>
                <a:spcPts val="0"/>
              </a:spcBef>
              <a:buNone/>
            </a:pPr>
            <a:r>
              <a:rPr lang="da-DK" sz="1800" dirty="0" smtClean="0"/>
              <a:t>klasserumskultur betyder for: </a:t>
            </a:r>
          </a:p>
          <a:p>
            <a:pPr>
              <a:spcBef>
                <a:spcPts val="0"/>
              </a:spcBef>
              <a:buNone/>
            </a:pPr>
            <a:r>
              <a:rPr lang="da-DK" sz="1800" dirty="0" smtClean="0"/>
              <a:t>inklusion, motivation, læring og </a:t>
            </a:r>
          </a:p>
          <a:p>
            <a:pPr>
              <a:spcBef>
                <a:spcPts val="0"/>
              </a:spcBef>
              <a:buNone/>
            </a:pPr>
            <a:r>
              <a:rPr lang="da-DK" sz="1800" dirty="0" smtClean="0"/>
              <a:t>fastholdelse</a:t>
            </a:r>
            <a:endParaRPr lang="da-DK" sz="2000" dirty="0" smtClean="0"/>
          </a:p>
          <a:p>
            <a:pPr>
              <a:spcBef>
                <a:spcPts val="0"/>
              </a:spcBef>
              <a:buNone/>
            </a:pPr>
            <a:endParaRPr lang="da-DK" sz="1800" dirty="0" smtClean="0"/>
          </a:p>
        </p:txBody>
      </p:sp>
      <p:pic>
        <p:nvPicPr>
          <p:cNvPr id="6" name="Pladsholder til indhold 5" descr="unge.gif"/>
          <p:cNvPicPr>
            <a:picLocks noGrp="1" noChangeAspect="1"/>
          </p:cNvPicPr>
          <p:nvPr>
            <p:ph sz="half" idx="2"/>
          </p:nvPr>
        </p:nvPicPr>
        <p:blipFill>
          <a:blip r:embed="rId3" cstate="print"/>
          <a:stretch>
            <a:fillRect/>
          </a:stretch>
        </p:blipFill>
        <p:spPr>
          <a:xfrm>
            <a:off x="4876800" y="1556792"/>
            <a:ext cx="3810000" cy="453650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3200" b="1" dirty="0" smtClean="0"/>
              <a:t>Dagen i dag:</a:t>
            </a:r>
            <a:endParaRPr lang="da-DK" sz="3200" b="1" dirty="0"/>
          </a:p>
        </p:txBody>
      </p:sp>
      <p:sp>
        <p:nvSpPr>
          <p:cNvPr id="6" name="Pladsholder til indhold 5"/>
          <p:cNvSpPr>
            <a:spLocks noGrp="1"/>
          </p:cNvSpPr>
          <p:nvPr>
            <p:ph idx="1"/>
          </p:nvPr>
        </p:nvSpPr>
        <p:spPr/>
        <p:txBody>
          <a:bodyPr/>
          <a:lstStyle/>
          <a:p>
            <a:r>
              <a:rPr lang="da-DK" sz="2000" b="1" dirty="0" smtClean="0"/>
              <a:t>Formiddag:</a:t>
            </a:r>
          </a:p>
          <a:p>
            <a:pPr>
              <a:buFont typeface="Arial" pitchFamily="34" charset="0"/>
              <a:buChar char="•"/>
            </a:pPr>
            <a:r>
              <a:rPr lang="da-DK" sz="1800" dirty="0" smtClean="0"/>
              <a:t>Intro til problemfelt. Hvorfor er der et problemfelt? Hvad ved vi?</a:t>
            </a:r>
          </a:p>
          <a:p>
            <a:pPr>
              <a:buFont typeface="Arial" pitchFamily="34" charset="0"/>
              <a:buChar char="•"/>
            </a:pPr>
            <a:r>
              <a:rPr lang="da-DK" sz="1800" dirty="0" smtClean="0"/>
              <a:t>Projektbørs – præsentationer, tips and tricks</a:t>
            </a:r>
          </a:p>
          <a:p>
            <a:endParaRPr lang="da-DK" sz="1800" dirty="0" smtClean="0"/>
          </a:p>
          <a:p>
            <a:r>
              <a:rPr lang="da-DK" sz="2000" b="1" dirty="0" smtClean="0"/>
              <a:t>Eftermiddag:</a:t>
            </a:r>
          </a:p>
          <a:p>
            <a:pPr>
              <a:buFont typeface="Arial" pitchFamily="34" charset="0"/>
              <a:buChar char="•"/>
            </a:pPr>
            <a:r>
              <a:rPr lang="da-DK" sz="1800" dirty="0" smtClean="0"/>
              <a:t>Projektorganisering. Samspil mellem forskning og udvikling, evaluering og dokumentation, organisering i netværk</a:t>
            </a:r>
          </a:p>
          <a:p>
            <a:pPr>
              <a:buFont typeface="Arial" pitchFamily="34" charset="0"/>
              <a:buChar char="•"/>
            </a:pPr>
            <a:r>
              <a:rPr lang="da-DK" sz="1800" dirty="0" smtClean="0"/>
              <a:t>Sparring netværk</a:t>
            </a:r>
          </a:p>
          <a:p>
            <a:pPr>
              <a:buFont typeface="Arial" pitchFamily="34" charset="0"/>
              <a:buChar char="•"/>
            </a:pPr>
            <a:r>
              <a:rPr lang="da-DK" sz="1800" dirty="0" smtClean="0"/>
              <a:t>Aftaler om videre forløb</a:t>
            </a:r>
          </a:p>
          <a:p>
            <a:pPr>
              <a:buFont typeface="Arial" pitchFamily="34" charset="0"/>
              <a:buChar char="•"/>
            </a:pPr>
            <a:endParaRPr lang="da-DK" sz="1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42938" y="1139825"/>
            <a:ext cx="7770812" cy="1209055"/>
          </a:xfrm>
        </p:spPr>
        <p:txBody>
          <a:bodyPr/>
          <a:lstStyle/>
          <a:p>
            <a:r>
              <a:rPr lang="da-DK" sz="2800" b="1" dirty="0" smtClean="0"/>
              <a:t>Hvorfor fokus på klasserumskultur og inklusion?</a:t>
            </a:r>
            <a:endParaRPr lang="da-DK" sz="2800" b="1" dirty="0"/>
          </a:p>
        </p:txBody>
      </p:sp>
      <p:sp>
        <p:nvSpPr>
          <p:cNvPr id="6" name="Pladsholder til indhold 5"/>
          <p:cNvSpPr>
            <a:spLocks noGrp="1"/>
          </p:cNvSpPr>
          <p:nvPr>
            <p:ph idx="1"/>
          </p:nvPr>
        </p:nvSpPr>
        <p:spPr>
          <a:xfrm>
            <a:off x="685800" y="2132856"/>
            <a:ext cx="7770813" cy="4815633"/>
          </a:xfrm>
        </p:spPr>
        <p:txBody>
          <a:bodyPr/>
          <a:lstStyle/>
          <a:p>
            <a:r>
              <a:rPr lang="da-DK" sz="2000" b="1" dirty="0" smtClean="0">
                <a:latin typeface="Calibri" pitchFamily="34" charset="0"/>
              </a:rPr>
              <a:t>Flere </a:t>
            </a:r>
            <a:r>
              <a:rPr lang="da-DK" sz="2000" dirty="0" smtClean="0">
                <a:latin typeface="Calibri" pitchFamily="34" charset="0"/>
              </a:rPr>
              <a:t>går i gymnasiet:</a:t>
            </a:r>
          </a:p>
          <a:p>
            <a:pPr>
              <a:buFont typeface="Arial" pitchFamily="34" charset="0"/>
              <a:buChar char="•"/>
            </a:pPr>
            <a:r>
              <a:rPr lang="da-DK" sz="1600" dirty="0" smtClean="0">
                <a:latin typeface="Calibri" pitchFamily="34" charset="0"/>
              </a:rPr>
              <a:t>På 10 år er andelen, der vælger en gymnasial uddannelse steget fra 58,6 til 71,6 – det er en stigning på </a:t>
            </a:r>
            <a:r>
              <a:rPr lang="da-DK" sz="1600" b="1" dirty="0" smtClean="0">
                <a:solidFill>
                  <a:srgbClr val="FF0000"/>
                </a:solidFill>
                <a:latin typeface="Calibri" pitchFamily="34" charset="0"/>
              </a:rPr>
              <a:t>13 %! </a:t>
            </a:r>
            <a:endParaRPr lang="da-DK" sz="1600" dirty="0" smtClean="0">
              <a:solidFill>
                <a:schemeClr val="tx1"/>
              </a:solidFill>
              <a:latin typeface="Calibri" pitchFamily="34" charset="0"/>
            </a:endParaRPr>
          </a:p>
          <a:p>
            <a:pPr>
              <a:buFont typeface="Arial" pitchFamily="34" charset="0"/>
              <a:buChar char="•"/>
            </a:pPr>
            <a:r>
              <a:rPr lang="da-DK" sz="1600" dirty="0" smtClean="0">
                <a:solidFill>
                  <a:schemeClr val="tx1"/>
                </a:solidFill>
                <a:latin typeface="Calibri" pitchFamily="34" charset="0"/>
              </a:rPr>
              <a:t>Gymnasiet leverer dermed et stort bidrag til opfyldelse af </a:t>
            </a:r>
            <a:r>
              <a:rPr lang="da-DK" sz="1600" dirty="0" smtClean="0">
                <a:solidFill>
                  <a:srgbClr val="FF0000"/>
                </a:solidFill>
                <a:latin typeface="Calibri" pitchFamily="34" charset="0"/>
              </a:rPr>
              <a:t>95 % målsætningen</a:t>
            </a:r>
            <a:endParaRPr lang="da-DK" sz="1600" dirty="0" smtClean="0">
              <a:latin typeface="Calibri" pitchFamily="34" charset="0"/>
            </a:endParaRPr>
          </a:p>
          <a:p>
            <a:endParaRPr lang="da-DK" sz="1200" b="1" dirty="0" smtClean="0">
              <a:latin typeface="Calibri" pitchFamily="34" charset="0"/>
            </a:endParaRPr>
          </a:p>
          <a:p>
            <a:r>
              <a:rPr lang="da-DK" sz="1800" dirty="0" smtClean="0">
                <a:latin typeface="Calibri" pitchFamily="34" charset="0"/>
              </a:rPr>
              <a:t>Samtidig </a:t>
            </a:r>
            <a:r>
              <a:rPr lang="da-DK" sz="1800" b="1" dirty="0" smtClean="0">
                <a:latin typeface="Calibri" pitchFamily="34" charset="0"/>
              </a:rPr>
              <a:t>nye udfordringer:</a:t>
            </a:r>
          </a:p>
          <a:p>
            <a:pPr lvl="0">
              <a:buFont typeface="Arial" pitchFamily="34" charset="0"/>
              <a:buChar char="•"/>
            </a:pPr>
            <a:r>
              <a:rPr lang="da-DK" sz="1600" dirty="0" smtClean="0">
                <a:latin typeface="Calibri" pitchFamily="34" charset="0"/>
                <a:cs typeface="Calibri" pitchFamily="34" charset="0"/>
              </a:rPr>
              <a:t>20 % af eleverne falder fra igen - flest fra hf og hhx (ca. 25%), færrest fra </a:t>
            </a:r>
            <a:r>
              <a:rPr lang="da-DK" sz="1600" dirty="0" err="1" smtClean="0">
                <a:latin typeface="Calibri" pitchFamily="34" charset="0"/>
                <a:cs typeface="Calibri" pitchFamily="34" charset="0"/>
              </a:rPr>
              <a:t>stx</a:t>
            </a:r>
            <a:r>
              <a:rPr lang="da-DK" sz="1600" dirty="0" smtClean="0">
                <a:latin typeface="Calibri" pitchFamily="34" charset="0"/>
                <a:cs typeface="Calibri" pitchFamily="34" charset="0"/>
              </a:rPr>
              <a:t>.</a:t>
            </a:r>
          </a:p>
          <a:p>
            <a:pPr lvl="0">
              <a:buFont typeface="Arial" pitchFamily="34" charset="0"/>
              <a:buChar char="•"/>
            </a:pPr>
            <a:r>
              <a:rPr lang="da-DK" sz="1600" dirty="0" smtClean="0">
                <a:latin typeface="Calibri" pitchFamily="34" charset="0"/>
                <a:cs typeface="Calibri" pitchFamily="34" charset="0"/>
              </a:rPr>
              <a:t> </a:t>
            </a:r>
            <a:r>
              <a:rPr lang="da-DK" sz="1600" dirty="0" err="1" smtClean="0">
                <a:latin typeface="Calibri" pitchFamily="34" charset="0"/>
                <a:cs typeface="Calibri" pitchFamily="34" charset="0"/>
              </a:rPr>
              <a:t>Ca</a:t>
            </a:r>
            <a:r>
              <a:rPr lang="da-DK" sz="1600" dirty="0" smtClean="0">
                <a:latin typeface="Calibri" pitchFamily="34" charset="0"/>
                <a:cs typeface="Calibri" pitchFamily="34" charset="0"/>
              </a:rPr>
              <a:t> 1/3 af eleverne synes undervisningen er ensformig , og at de ofte mangler motivation. De umotiverede har desuden mere fravær og pjækker mere.</a:t>
            </a:r>
          </a:p>
          <a:p>
            <a:pPr lvl="0">
              <a:buFont typeface="Arial" pitchFamily="34" charset="0"/>
              <a:buChar char="•"/>
            </a:pPr>
            <a:r>
              <a:rPr lang="da-DK" sz="1600" dirty="0" smtClean="0">
                <a:latin typeface="Calibri" pitchFamily="34" charset="0"/>
                <a:cs typeface="Calibri" pitchFamily="34" charset="0"/>
              </a:rPr>
              <a:t>Voksende problemer med stress og </a:t>
            </a:r>
            <a:r>
              <a:rPr lang="da-DK" sz="1600" dirty="0" err="1" smtClean="0">
                <a:latin typeface="Calibri" pitchFamily="34" charset="0"/>
                <a:cs typeface="Calibri" pitchFamily="34" charset="0"/>
              </a:rPr>
              <a:t>mistrivsel</a:t>
            </a:r>
            <a:r>
              <a:rPr lang="da-DK" sz="1600" dirty="0" smtClean="0">
                <a:latin typeface="Calibri" pitchFamily="34" charset="0"/>
                <a:cs typeface="Calibri" pitchFamily="34" charset="0"/>
              </a:rPr>
              <a:t> – nordiske undersøgelser viser op mod 1/3 gymnasieelever ofte er stressede, flest piger.</a:t>
            </a:r>
          </a:p>
          <a:p>
            <a:pPr lvl="0">
              <a:buFont typeface="Arial" pitchFamily="34" charset="0"/>
              <a:buChar char="•"/>
            </a:pPr>
            <a:r>
              <a:rPr lang="da-DK" sz="1600" dirty="0" smtClean="0">
                <a:latin typeface="Calibri" pitchFamily="34" charset="0"/>
                <a:cs typeface="Calibri" pitchFamily="34" charset="0"/>
              </a:rPr>
              <a:t>Forsat overvægt af piger og unge med veluddannede forældre. 53 % af sommerens studenter har forældre med en videregående uddannelse – mod 30 % af hele ungdomsårgangen</a:t>
            </a:r>
          </a:p>
        </p:txBody>
      </p:sp>
      <p:sp>
        <p:nvSpPr>
          <p:cNvPr id="4" name="Pladsholder til sidefod 3"/>
          <p:cNvSpPr>
            <a:spLocks noGrp="1"/>
          </p:cNvSpPr>
          <p:nvPr>
            <p:ph type="ftr" idx="4294967295"/>
          </p:nvPr>
        </p:nvSpPr>
        <p:spPr>
          <a:xfrm>
            <a:off x="6249988" y="6429375"/>
            <a:ext cx="2894012" cy="455613"/>
          </a:xfrm>
          <a:prstGeom prst="rect">
            <a:avLst/>
          </a:prstGeom>
        </p:spPr>
        <p:txBody>
          <a:bodyPr/>
          <a:lstStyle/>
          <a:p>
            <a:pPr>
              <a:defRPr/>
            </a:pPr>
            <a:r>
              <a:rPr lang="en-GB" smtClean="0"/>
              <a:t>www.cefu.dk</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800" b="1" dirty="0" smtClean="0"/>
              <a:t>Gymnasiet har (fået) en inklusionsopgave</a:t>
            </a:r>
            <a:endParaRPr lang="da-DK" sz="2800" b="1" dirty="0"/>
          </a:p>
        </p:txBody>
      </p:sp>
      <p:sp>
        <p:nvSpPr>
          <p:cNvPr id="6" name="Pladsholder til indhold 5"/>
          <p:cNvSpPr>
            <a:spLocks noGrp="1"/>
          </p:cNvSpPr>
          <p:nvPr>
            <p:ph idx="1"/>
          </p:nvPr>
        </p:nvSpPr>
        <p:spPr/>
        <p:txBody>
          <a:bodyPr/>
          <a:lstStyle/>
          <a:p>
            <a:pPr>
              <a:spcBef>
                <a:spcPts val="0"/>
              </a:spcBef>
            </a:pPr>
            <a:endParaRPr lang="da-DK" sz="2000" i="1" dirty="0" smtClean="0">
              <a:latin typeface="Calibri" pitchFamily="34" charset="0"/>
            </a:endParaRPr>
          </a:p>
          <a:p>
            <a:pPr>
              <a:spcBef>
                <a:spcPts val="0"/>
              </a:spcBef>
            </a:pPr>
            <a:r>
              <a:rPr lang="da-DK" sz="2000" i="1" dirty="0" smtClean="0">
                <a:latin typeface="Calibri" pitchFamily="34" charset="0"/>
              </a:rPr>
              <a:t>Hvis flere unge med flere forskellige kønsmæssige, sociale, etniske og </a:t>
            </a:r>
          </a:p>
          <a:p>
            <a:pPr>
              <a:spcBef>
                <a:spcPts val="0"/>
              </a:spcBef>
            </a:pPr>
            <a:r>
              <a:rPr lang="da-DK" sz="2000" i="1" dirty="0" smtClean="0">
                <a:latin typeface="Calibri" pitchFamily="34" charset="0"/>
              </a:rPr>
              <a:t>psykiske baggrunde skal gennemføre gymnasiet, så kræver det an kultur, </a:t>
            </a:r>
          </a:p>
          <a:p>
            <a:pPr>
              <a:spcBef>
                <a:spcPts val="0"/>
              </a:spcBef>
            </a:pPr>
            <a:r>
              <a:rPr lang="da-DK" sz="2000" i="1" dirty="0" smtClean="0">
                <a:latin typeface="Calibri" pitchFamily="34" charset="0"/>
              </a:rPr>
              <a:t>der kan rumme flere måder at gå i gymnasiet.</a:t>
            </a:r>
          </a:p>
          <a:p>
            <a:pPr>
              <a:spcBef>
                <a:spcPts val="0"/>
              </a:spcBef>
            </a:pPr>
            <a:endParaRPr lang="da-DK" sz="2000" i="1" dirty="0" smtClean="0">
              <a:latin typeface="Calibri" pitchFamily="34" charset="0"/>
            </a:endParaRPr>
          </a:p>
          <a:p>
            <a:pPr>
              <a:spcBef>
                <a:spcPts val="0"/>
              </a:spcBef>
            </a:pPr>
            <a:r>
              <a:rPr lang="da-DK" sz="2400" b="1" dirty="0" smtClean="0">
                <a:latin typeface="Calibri" pitchFamily="34" charset="0"/>
              </a:rPr>
              <a:t>Inklusionsopgaven er en </a:t>
            </a:r>
            <a:r>
              <a:rPr lang="da-DK" sz="2400" b="1" dirty="0" smtClean="0">
                <a:solidFill>
                  <a:srgbClr val="FF0000"/>
                </a:solidFill>
                <a:latin typeface="Calibri" pitchFamily="34" charset="0"/>
              </a:rPr>
              <a:t>kulturel opgave </a:t>
            </a:r>
            <a:r>
              <a:rPr lang="da-DK" sz="2400" b="1" dirty="0" smtClean="0">
                <a:latin typeface="Calibri" pitchFamily="34" charset="0"/>
              </a:rPr>
              <a:t>– kræver kulturer, </a:t>
            </a:r>
          </a:p>
          <a:p>
            <a:pPr>
              <a:spcBef>
                <a:spcPts val="0"/>
              </a:spcBef>
            </a:pPr>
            <a:r>
              <a:rPr lang="da-DK" sz="2400" b="1" dirty="0" smtClean="0">
                <a:latin typeface="Calibri" pitchFamily="34" charset="0"/>
              </a:rPr>
              <a:t>der inkluderer og ikke ekskluderer</a:t>
            </a:r>
            <a:endParaRPr lang="da-DK" sz="2400" b="1" dirty="0">
              <a:latin typeface="Calibri" pitchFamily="34" charset="0"/>
            </a:endParaRPr>
          </a:p>
        </p:txBody>
      </p:sp>
      <p:sp>
        <p:nvSpPr>
          <p:cNvPr id="4" name="Pladsholder til sidefod 3"/>
          <p:cNvSpPr>
            <a:spLocks noGrp="1"/>
          </p:cNvSpPr>
          <p:nvPr>
            <p:ph type="ftr" idx="4294967295"/>
          </p:nvPr>
        </p:nvSpPr>
        <p:spPr>
          <a:xfrm>
            <a:off x="6249988" y="6429375"/>
            <a:ext cx="2894012" cy="455613"/>
          </a:xfrm>
          <a:prstGeom prst="rect">
            <a:avLst/>
          </a:prstGeom>
        </p:spPr>
        <p:txBody>
          <a:bodyPr/>
          <a:lstStyle/>
          <a:p>
            <a:pPr>
              <a:defRPr/>
            </a:pPr>
            <a:r>
              <a:rPr lang="en-GB" smtClean="0"/>
              <a:t>www.cefu.dk</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69850"/>
            <a:ext cx="669607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3200" dirty="0">
                <a:solidFill>
                  <a:srgbClr val="C00000"/>
                </a:solidFill>
                <a:latin typeface="Georgia" pitchFamily="18" charset="0"/>
              </a:rPr>
              <a:t>Klasserumskultur – </a:t>
            </a:r>
            <a:r>
              <a:rPr lang="da-DK" sz="3200" dirty="0" smtClean="0">
                <a:solidFill>
                  <a:srgbClr val="C00000"/>
                </a:solidFill>
                <a:latin typeface="Georgia" pitchFamily="18" charset="0"/>
              </a:rPr>
              <a:t>og inklusion</a:t>
            </a:r>
            <a:endParaRPr lang="da-DK" sz="3200" dirty="0">
              <a:solidFill>
                <a:srgbClr val="C00000"/>
              </a:solidFill>
              <a:latin typeface="Georgia" pitchFamily="18" charset="0"/>
            </a:endParaRPr>
          </a:p>
        </p:txBody>
      </p:sp>
      <p:sp>
        <p:nvSpPr>
          <p:cNvPr id="9219" name="Text Box 2"/>
          <p:cNvSpPr txBox="1">
            <a:spLocks noChangeArrowheads="1"/>
          </p:cNvSpPr>
          <p:nvPr/>
        </p:nvSpPr>
        <p:spPr bwMode="auto">
          <a:xfrm>
            <a:off x="611188" y="1355725"/>
            <a:ext cx="7921625" cy="488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a:solidFill>
                  <a:schemeClr val="tx1"/>
                </a:solidFill>
                <a:latin typeface="Verdana" pitchFamily="34" charset="0"/>
              </a:rPr>
              <a:t>Hvad mener vi med kultur? Fællesskabende og forskelsskabende kultur</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da-DK" sz="1600" i="1" dirty="0">
                <a:solidFill>
                  <a:schemeClr val="tx1"/>
                </a:solidFill>
                <a:latin typeface="Verdana" pitchFamily="34" charset="0"/>
              </a:rPr>
              <a:t>”</a:t>
            </a:r>
            <a:r>
              <a:rPr lang="en-GB" sz="1600" i="1" dirty="0">
                <a:solidFill>
                  <a:schemeClr val="tx1"/>
                </a:solidFill>
                <a:latin typeface="Verdana" pitchFamily="34" charset="0"/>
              </a:rPr>
              <a:t>A culture includes </a:t>
            </a:r>
            <a:r>
              <a:rPr lang="en-GB" altLang="da-DK" sz="1600" i="1" dirty="0">
                <a:solidFill>
                  <a:schemeClr val="tx1"/>
                </a:solidFill>
                <a:latin typeface="Verdana" pitchFamily="34" charset="0"/>
              </a:rPr>
              <a:t>‘</a:t>
            </a:r>
            <a:r>
              <a:rPr lang="en-GB" sz="1600" i="1" dirty="0">
                <a:solidFill>
                  <a:schemeClr val="tx1"/>
                </a:solidFill>
                <a:latin typeface="Verdana" pitchFamily="34" charset="0"/>
              </a:rPr>
              <a:t>the maps of meaning</a:t>
            </a:r>
            <a:r>
              <a:rPr lang="en-GB" altLang="da-DK" sz="1600" i="1" dirty="0">
                <a:solidFill>
                  <a:schemeClr val="tx1"/>
                </a:solidFill>
                <a:latin typeface="Verdana" pitchFamily="34" charset="0"/>
              </a:rPr>
              <a:t>’</a:t>
            </a:r>
            <a:r>
              <a:rPr lang="en-GB" sz="1600" i="1" dirty="0">
                <a:solidFill>
                  <a:schemeClr val="tx1"/>
                </a:solidFill>
                <a:latin typeface="Verdana" pitchFamily="34" charset="0"/>
              </a:rPr>
              <a:t> which make things intelligible to its members. These </a:t>
            </a:r>
            <a:r>
              <a:rPr lang="en-GB" altLang="da-DK" sz="1600" i="1" dirty="0">
                <a:solidFill>
                  <a:schemeClr val="tx1"/>
                </a:solidFill>
                <a:latin typeface="Verdana" pitchFamily="34" charset="0"/>
              </a:rPr>
              <a:t>‘</a:t>
            </a:r>
            <a:r>
              <a:rPr lang="en-GB" sz="1600" i="1" dirty="0">
                <a:solidFill>
                  <a:schemeClr val="tx1"/>
                </a:solidFill>
                <a:latin typeface="Verdana" pitchFamily="34" charset="0"/>
              </a:rPr>
              <a:t>maps of meanings</a:t>
            </a:r>
            <a:r>
              <a:rPr lang="en-GB" altLang="da-DK" sz="1600" i="1" dirty="0">
                <a:solidFill>
                  <a:schemeClr val="tx1"/>
                </a:solidFill>
                <a:latin typeface="Verdana" pitchFamily="34" charset="0"/>
              </a:rPr>
              <a:t>’</a:t>
            </a:r>
            <a:r>
              <a:rPr lang="en-GB" sz="1600" i="1" dirty="0">
                <a:solidFill>
                  <a:schemeClr val="tx1"/>
                </a:solidFill>
                <a:latin typeface="Verdana" pitchFamily="34" charset="0"/>
              </a:rPr>
              <a:t> are not simply carried around in the head: they are </a:t>
            </a:r>
            <a:r>
              <a:rPr lang="en-GB" sz="1600" i="1" dirty="0" err="1">
                <a:solidFill>
                  <a:schemeClr val="tx1"/>
                </a:solidFill>
                <a:latin typeface="Verdana" pitchFamily="34" charset="0"/>
              </a:rPr>
              <a:t>objectivated</a:t>
            </a:r>
            <a:r>
              <a:rPr lang="en-GB" sz="1600" i="1" dirty="0">
                <a:solidFill>
                  <a:schemeClr val="tx1"/>
                </a:solidFill>
                <a:latin typeface="Verdana" pitchFamily="34" charset="0"/>
              </a:rPr>
              <a:t> in the patterns of social organization and relationship through which the individual becomes a </a:t>
            </a:r>
            <a:r>
              <a:rPr lang="en-GB" altLang="da-DK" sz="1600" i="1" dirty="0">
                <a:solidFill>
                  <a:schemeClr val="tx1"/>
                </a:solidFill>
                <a:latin typeface="Verdana" pitchFamily="34" charset="0"/>
              </a:rPr>
              <a:t>‘</a:t>
            </a:r>
            <a:r>
              <a:rPr lang="en-GB" sz="1600" i="1" dirty="0">
                <a:solidFill>
                  <a:schemeClr val="tx1"/>
                </a:solidFill>
                <a:latin typeface="Verdana" pitchFamily="34" charset="0"/>
              </a:rPr>
              <a:t>social individual</a:t>
            </a:r>
            <a:r>
              <a:rPr lang="en-GB" altLang="da-DK" sz="1600" i="1" dirty="0">
                <a:solidFill>
                  <a:schemeClr val="tx1"/>
                </a:solidFill>
                <a:latin typeface="Verdana" pitchFamily="34" charset="0"/>
              </a:rPr>
              <a:t>’</a:t>
            </a:r>
            <a:r>
              <a:rPr lang="en-GB" sz="1600" i="1" dirty="0">
                <a:solidFill>
                  <a:schemeClr val="tx1"/>
                </a:solidFill>
                <a:latin typeface="Verdana" pitchFamily="34" charset="0"/>
              </a:rPr>
              <a:t>.</a:t>
            </a:r>
            <a:r>
              <a:rPr lang="en-GB" altLang="da-DK" sz="1600" i="1" dirty="0">
                <a:solidFill>
                  <a:schemeClr val="tx1"/>
                </a:solidFill>
                <a:latin typeface="Verdana" pitchFamily="34" charset="0"/>
              </a:rPr>
              <a:t>”</a:t>
            </a:r>
            <a:r>
              <a:rPr lang="en-GB" sz="1600" i="1" dirty="0">
                <a:solidFill>
                  <a:schemeClr val="tx1"/>
                </a:solidFill>
                <a:latin typeface="Verdana" pitchFamily="34" charset="0"/>
              </a:rPr>
              <a:t> </a:t>
            </a:r>
            <a:r>
              <a:rPr lang="da-DK" sz="1600" i="1" dirty="0">
                <a:solidFill>
                  <a:schemeClr val="tx1"/>
                </a:solidFill>
                <a:latin typeface="Verdana" pitchFamily="34" charset="0"/>
              </a:rPr>
              <a:t>(Hall &amp; Jefferson, 1976, s. 10)</a:t>
            </a: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Betydningsfællesskaber</a:t>
            </a:r>
            <a:r>
              <a:rPr lang="da-DK" sz="1600" dirty="0">
                <a:solidFill>
                  <a:schemeClr val="tx1"/>
                </a:solidFill>
                <a:latin typeface="Verdana" pitchFamily="34" charset="0"/>
              </a:rPr>
              <a:t>, det som er selvfølgeligt (implicit), det som alle </a:t>
            </a:r>
            <a:r>
              <a:rPr lang="da-DK" sz="1600" dirty="0" smtClean="0">
                <a:solidFill>
                  <a:schemeClr val="tx1"/>
                </a:solidFill>
                <a:latin typeface="Verdana" pitchFamily="34" charset="0"/>
              </a:rPr>
              <a:t/>
            </a:r>
            <a:br>
              <a:rPr lang="da-DK" sz="1600" dirty="0" smtClean="0">
                <a:solidFill>
                  <a:schemeClr val="tx1"/>
                </a:solidFill>
                <a:latin typeface="Verdana" pitchFamily="34" charset="0"/>
              </a:rPr>
            </a:br>
            <a:r>
              <a:rPr lang="da-DK" sz="1600" dirty="0" smtClean="0">
                <a:solidFill>
                  <a:schemeClr val="tx1"/>
                </a:solidFill>
                <a:latin typeface="Verdana" pitchFamily="34" charset="0"/>
              </a:rPr>
              <a:t>  medlemmer </a:t>
            </a:r>
            <a:r>
              <a:rPr lang="da-DK" sz="1600" dirty="0">
                <a:solidFill>
                  <a:schemeClr val="tx1"/>
                </a:solidFill>
                <a:latin typeface="Verdana" pitchFamily="34" charset="0"/>
              </a:rPr>
              <a:t>orienterer sig mod og handler ud fra</a:t>
            </a:r>
            <a:r>
              <a:rPr lang="da-DK" sz="1600" dirty="0" smtClean="0">
                <a:solidFill>
                  <a:schemeClr val="tx1"/>
                </a:solidFill>
                <a:latin typeface="Verdana" pitchFamily="34" charset="0"/>
              </a:rPr>
              <a:t>. Kulturel praksis.</a:t>
            </a:r>
            <a:br>
              <a:rPr lang="da-DK" sz="1600" dirty="0" smtClean="0">
                <a:solidFill>
                  <a:schemeClr val="tx1"/>
                </a:solidFill>
                <a:latin typeface="Verdana" pitchFamily="34" charset="0"/>
              </a:rPr>
            </a:br>
            <a:endParaRPr lang="da-DK" sz="1600" dirty="0">
              <a:solidFill>
                <a:schemeClr val="tx1"/>
              </a:solidFill>
              <a:latin typeface="Verdana" pitchFamily="34" charset="0"/>
            </a:endParaRP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Fællesskabende </a:t>
            </a:r>
            <a:r>
              <a:rPr lang="da-DK" sz="1600" dirty="0">
                <a:solidFill>
                  <a:schemeClr val="tx1"/>
                </a:solidFill>
                <a:latin typeface="Verdana" pitchFamily="34" charset="0"/>
              </a:rPr>
              <a:t>og forskelsskabende: </a:t>
            </a:r>
            <a:r>
              <a:rPr lang="da-DK" altLang="da-DK" sz="1600" dirty="0">
                <a:solidFill>
                  <a:schemeClr val="tx1"/>
                </a:solidFill>
                <a:latin typeface="Verdana" pitchFamily="34" charset="0"/>
              </a:rPr>
              <a:t>’</a:t>
            </a:r>
            <a:r>
              <a:rPr lang="da-DK" sz="1600" dirty="0">
                <a:solidFill>
                  <a:schemeClr val="tx1"/>
                </a:solidFill>
                <a:latin typeface="Verdana" pitchFamily="34" charset="0"/>
              </a:rPr>
              <a:t>et os</a:t>
            </a:r>
            <a:r>
              <a:rPr lang="da-DK" altLang="da-DK" sz="1600" dirty="0">
                <a:solidFill>
                  <a:schemeClr val="tx1"/>
                </a:solidFill>
                <a:latin typeface="Verdana" pitchFamily="34" charset="0"/>
              </a:rPr>
              <a:t>’</a:t>
            </a:r>
            <a:r>
              <a:rPr lang="da-DK" sz="1600" dirty="0">
                <a:solidFill>
                  <a:schemeClr val="tx1"/>
                </a:solidFill>
                <a:latin typeface="Verdana" pitchFamily="34" charset="0"/>
              </a:rPr>
              <a:t> i relation til </a:t>
            </a:r>
            <a:r>
              <a:rPr lang="da-DK" altLang="da-DK" sz="1600" dirty="0">
                <a:solidFill>
                  <a:schemeClr val="tx1"/>
                </a:solidFill>
                <a:latin typeface="Verdana" pitchFamily="34" charset="0"/>
              </a:rPr>
              <a:t>’</a:t>
            </a:r>
            <a:r>
              <a:rPr lang="da-DK" sz="1600" dirty="0">
                <a:solidFill>
                  <a:schemeClr val="tx1"/>
                </a:solidFill>
                <a:latin typeface="Verdana" pitchFamily="34" charset="0"/>
              </a:rPr>
              <a:t>et dem</a:t>
            </a:r>
            <a:r>
              <a:rPr lang="da-DK" altLang="da-DK" sz="1600" dirty="0" smtClean="0">
                <a:solidFill>
                  <a:schemeClr val="tx1"/>
                </a:solidFill>
                <a:latin typeface="Verdana" pitchFamily="34" charset="0"/>
              </a:rPr>
              <a:t>’. </a:t>
            </a:r>
            <a:br>
              <a:rPr lang="da-DK" altLang="da-DK" sz="1600" dirty="0" smtClean="0">
                <a:solidFill>
                  <a:schemeClr val="tx1"/>
                </a:solidFill>
                <a:latin typeface="Verdana" pitchFamily="34" charset="0"/>
              </a:rPr>
            </a:br>
            <a:r>
              <a:rPr lang="da-DK" altLang="da-DK" sz="1600" dirty="0" smtClean="0">
                <a:solidFill>
                  <a:schemeClr val="tx1"/>
                </a:solidFill>
                <a:latin typeface="Verdana" pitchFamily="34" charset="0"/>
              </a:rPr>
              <a:t>  </a:t>
            </a:r>
            <a:r>
              <a:rPr lang="da-DK" altLang="da-DK" sz="1600" dirty="0">
                <a:solidFill>
                  <a:schemeClr val="tx1"/>
                </a:solidFill>
                <a:latin typeface="Verdana" pitchFamily="34" charset="0"/>
              </a:rPr>
              <a:t>K</a:t>
            </a:r>
            <a:r>
              <a:rPr lang="da-DK" altLang="da-DK" sz="1600" dirty="0" smtClean="0">
                <a:solidFill>
                  <a:schemeClr val="tx1"/>
                </a:solidFill>
                <a:latin typeface="Verdana" pitchFamily="34" charset="0"/>
              </a:rPr>
              <a:t>ampe om betydning og praksis. Positioner og interesser. (Bourdieu)</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Inklusion = inddragelse, deltagelse, bidrag, anerkendelse. Målsætning?</a:t>
            </a: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600" dirty="0">
              <a:solidFill>
                <a:schemeClr val="tx1"/>
              </a:solidFill>
              <a:latin typeface="Verdana" pitchFamily="34" charset="0"/>
            </a:endParaRP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sz="1600" dirty="0" smtClean="0">
                <a:solidFill>
                  <a:schemeClr val="tx1"/>
                </a:solidFill>
                <a:latin typeface="Verdana" pitchFamily="34" charset="0"/>
              </a:rPr>
              <a:t> Læringsfællesskaber</a:t>
            </a:r>
            <a:r>
              <a:rPr lang="da-DK" sz="1600" dirty="0">
                <a:solidFill>
                  <a:schemeClr val="tx1"/>
                </a:solidFill>
                <a:latin typeface="Verdana" pitchFamily="34" charset="0"/>
              </a:rPr>
              <a:t>, legitim og perifer deltagelse (Lave &amp; Wenger</a:t>
            </a:r>
            <a:r>
              <a:rPr lang="da-DK" sz="1600" dirty="0" smtClean="0">
                <a:solidFill>
                  <a:schemeClr val="tx1"/>
                </a:solidFill>
                <a:latin typeface="Verdana" pitchFamily="34" charset="0"/>
              </a:rPr>
              <a:t>)</a:t>
            </a:r>
            <a:endParaRPr lang="da-DK" sz="1800" dirty="0">
              <a:solidFill>
                <a:schemeClr val="tx1"/>
              </a:solidFill>
            </a:endParaRPr>
          </a:p>
          <a:p>
            <a:pPr eaLnBrk="0" hangingPunct="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endParaRPr>
          </a:p>
          <a:p>
            <a: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da-DK" sz="1800" dirty="0">
              <a:solidFill>
                <a:schemeClr val="tx1"/>
              </a:solidFill>
              <a:latin typeface="Verdana" pitchFamily="34" charset="0"/>
            </a:endParaRPr>
          </a:p>
        </p:txBody>
      </p:sp>
    </p:spTree>
    <p:extLst>
      <p:ext uri="{BB962C8B-B14F-4D97-AF65-F5344CB8AC3E}">
        <p14:creationId xmlns:p14="http://schemas.microsoft.com/office/powerpoint/2010/main" val="127293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69850"/>
            <a:ext cx="669607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3200">
                <a:solidFill>
                  <a:srgbClr val="C00000"/>
                </a:solidFill>
                <a:latin typeface="Georgia" pitchFamily="18" charset="0"/>
              </a:rPr>
              <a:t>Skolekultur – og klasserumskultur</a:t>
            </a:r>
          </a:p>
        </p:txBody>
      </p:sp>
      <p:sp>
        <p:nvSpPr>
          <p:cNvPr id="9219" name="Text Box 2"/>
          <p:cNvSpPr txBox="1">
            <a:spLocks noChangeArrowheads="1"/>
          </p:cNvSpPr>
          <p:nvPr/>
        </p:nvSpPr>
        <p:spPr bwMode="auto">
          <a:xfrm>
            <a:off x="539552" y="908720"/>
            <a:ext cx="82804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MS PGothic" charset="0"/>
                <a:cs typeface="MS PGothic" charset="0"/>
              </a:defRPr>
            </a:lvl9pPr>
          </a:lstStyle>
          <a:p>
            <a:pPr>
              <a:buFont typeface="Times New Roman" charset="0"/>
              <a:buNone/>
              <a:defRPr/>
            </a:pPr>
            <a:endParaRPr lang="da-DK" sz="1800" dirty="0" smtClean="0">
              <a:solidFill>
                <a:schemeClr val="tx1"/>
              </a:solidFill>
              <a:latin typeface="Verdana" charset="0"/>
              <a:cs typeface="Verdana" charset="0"/>
            </a:endParaRPr>
          </a:p>
        </p:txBody>
      </p:sp>
      <p:pic>
        <p:nvPicPr>
          <p:cNvPr id="79875" name="Billede 1" descr="Erhvervsfaglig skolekultur.jp2"/>
          <p:cNvPicPr>
            <a:picLocks noChangeAspect="1"/>
          </p:cNvPicPr>
          <p:nvPr/>
        </p:nvPicPr>
        <p:blipFill>
          <a:blip r:embed="rId3" cstate="print"/>
          <a:srcRect/>
          <a:stretch>
            <a:fillRect/>
          </a:stretch>
        </p:blipFill>
        <p:spPr bwMode="auto">
          <a:xfrm>
            <a:off x="1547664" y="1196752"/>
            <a:ext cx="5613400" cy="4968875"/>
          </a:xfrm>
          <a:prstGeom prst="rect">
            <a:avLst/>
          </a:prstGeom>
          <a:noFill/>
          <a:ln w="9525">
            <a:noFill/>
            <a:miter lim="800000"/>
            <a:headEnd/>
            <a:tailEnd/>
          </a:ln>
        </p:spPr>
      </p:pic>
      <p:sp>
        <p:nvSpPr>
          <p:cNvPr id="79876" name="Tekstfelt 2"/>
          <p:cNvSpPr txBox="1">
            <a:spLocks noChangeArrowheads="1"/>
          </p:cNvSpPr>
          <p:nvPr/>
        </p:nvSpPr>
        <p:spPr bwMode="auto">
          <a:xfrm>
            <a:off x="4932363" y="5805488"/>
            <a:ext cx="2160587" cy="338137"/>
          </a:xfrm>
          <a:prstGeom prst="rect">
            <a:avLst/>
          </a:prstGeom>
          <a:noFill/>
          <a:ln w="9525">
            <a:noFill/>
            <a:miter lim="800000"/>
            <a:headEnd/>
            <a:tailEnd/>
          </a:ln>
        </p:spPr>
        <p:txBody>
          <a:bodyPr>
            <a:spAutoFit/>
          </a:bodyPr>
          <a:lstStyle/>
          <a:p>
            <a:r>
              <a:rPr lang="da-DK" sz="1600">
                <a:solidFill>
                  <a:srgbClr val="000000"/>
                </a:solidFill>
              </a:rPr>
              <a:t>Hjort-Madsen 2012: 59 </a:t>
            </a:r>
          </a:p>
        </p:txBody>
      </p:sp>
      <p:sp>
        <p:nvSpPr>
          <p:cNvPr id="2" name="Æseløre 1"/>
          <p:cNvSpPr/>
          <p:nvPr/>
        </p:nvSpPr>
        <p:spPr bwMode="auto">
          <a:xfrm>
            <a:off x="827584" y="1700808"/>
            <a:ext cx="1368152" cy="504056"/>
          </a:xfrm>
          <a:prstGeom prst="foldedCorner">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da-DK" sz="1400" dirty="0" smtClean="0">
                <a:solidFill>
                  <a:schemeClr val="tx1"/>
                </a:solidFill>
                <a:latin typeface="Times New Roman" pitchFamily="16" charset="0"/>
                <a:cs typeface="Arial Unicode MS" charset="0"/>
              </a:rPr>
              <a:t>&amp; Uddannelses-markedet</a:t>
            </a:r>
            <a:endParaRPr kumimoji="0" lang="da-DK" sz="1400" b="0" i="0" u="none" strike="noStrike" cap="none" normalizeH="0" baseline="0" dirty="0" smtClean="0">
              <a:ln>
                <a:noFill/>
              </a:ln>
              <a:solidFill>
                <a:schemeClr val="tx1"/>
              </a:solidFill>
              <a:effectLst/>
              <a:latin typeface="Times New Roman" pitchFamily="16" charset="0"/>
              <a:cs typeface="Arial Unicode MS" charset="0"/>
            </a:endParaRPr>
          </a:p>
        </p:txBody>
      </p:sp>
      <p:sp>
        <p:nvSpPr>
          <p:cNvPr id="7" name="Æseløre 6"/>
          <p:cNvSpPr/>
          <p:nvPr/>
        </p:nvSpPr>
        <p:spPr bwMode="auto">
          <a:xfrm>
            <a:off x="755576" y="4365104"/>
            <a:ext cx="1512168" cy="504056"/>
          </a:xfrm>
          <a:prstGeom prst="foldedCorner">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da-DK" sz="1400" dirty="0" smtClean="0">
                <a:solidFill>
                  <a:schemeClr val="tx1"/>
                </a:solidFill>
                <a:latin typeface="Times New Roman" pitchFamily="16" charset="0"/>
                <a:cs typeface="Arial Unicode MS" charset="0"/>
              </a:rPr>
              <a:t>Sociale identiteter og positioneringer</a:t>
            </a:r>
            <a:endParaRPr kumimoji="0" lang="da-DK" sz="1400" b="0" i="0" u="none" strike="noStrike" cap="none" normalizeH="0" baseline="0" dirty="0" smtClean="0">
              <a:ln>
                <a:noFill/>
              </a:ln>
              <a:solidFill>
                <a:schemeClr val="tx1"/>
              </a:solidFill>
              <a:effectLst/>
              <a:latin typeface="Times New Roman" pitchFamily="16" charset="0"/>
              <a:cs typeface="Arial Unicode MS" charset="0"/>
            </a:endParaRPr>
          </a:p>
        </p:txBody>
      </p:sp>
      <p:sp>
        <p:nvSpPr>
          <p:cNvPr id="8" name="Æseløre 7"/>
          <p:cNvSpPr/>
          <p:nvPr/>
        </p:nvSpPr>
        <p:spPr bwMode="auto">
          <a:xfrm>
            <a:off x="6588224" y="2276872"/>
            <a:ext cx="2016224" cy="504056"/>
          </a:xfrm>
          <a:prstGeom prst="foldedCorner">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da-DK" sz="1400" dirty="0" smtClean="0">
                <a:solidFill>
                  <a:schemeClr val="tx1"/>
                </a:solidFill>
                <a:latin typeface="Times New Roman" pitchFamily="16" charset="0"/>
                <a:cs typeface="Arial Unicode MS" charset="0"/>
              </a:rPr>
              <a:t>95% målsætning – valg? Interesse og pligt. Konk.</a:t>
            </a:r>
            <a:endParaRPr kumimoji="0" lang="da-DK" sz="1400" b="0" i="0" u="none" strike="noStrike" cap="none" normalizeH="0" baseline="0" dirty="0" smtClean="0">
              <a:ln>
                <a:noFill/>
              </a:ln>
              <a:solidFill>
                <a:schemeClr val="tx1"/>
              </a:solidFill>
              <a:effectLst/>
              <a:latin typeface="Times New Roman" pitchFamily="16" charset="0"/>
              <a:cs typeface="Arial Unicode MS" charset="0"/>
            </a:endParaRPr>
          </a:p>
        </p:txBody>
      </p:sp>
    </p:spTree>
    <p:extLst>
      <p:ext uri="{BB962C8B-B14F-4D97-AF65-F5344CB8AC3E}">
        <p14:creationId xmlns:p14="http://schemas.microsoft.com/office/powerpoint/2010/main" val="13522829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ontortema">
  <a:themeElements>
    <a:clrScheme name="Kontor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tema">
      <a:majorFont>
        <a:latin typeface="Garamond"/>
        <a:ea typeface=""/>
        <a:cs typeface="Arial Unicode MS"/>
      </a:majorFont>
      <a:minorFont>
        <a:latin typeface="Garamond"/>
        <a:ea typeface=""/>
        <a:cs typeface="Arial Unicode MS"/>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lnDef>
  </a:objectDefaults>
  <a:extraClrSchemeLst>
    <a:extraClrScheme>
      <a:clrScheme name="Kontor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ntor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ontor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ntor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ntor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ntor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ontor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Kontortema">
  <a:themeElements>
    <a:clrScheme name="Kontor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tema">
      <a:majorFont>
        <a:latin typeface="Garamond"/>
        <a:ea typeface=""/>
        <a:cs typeface="Arial Unicode MS"/>
      </a:majorFont>
      <a:minorFont>
        <a:latin typeface="Garamond"/>
        <a:ea typeface=""/>
        <a:cs typeface="Arial Unicode MS"/>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lnDef>
  </a:objectDefaults>
  <a:extraClrSchemeLst>
    <a:extraClrScheme>
      <a:clrScheme name="Kontor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ntor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ontor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ntor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ntor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ntor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ontor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32475</TotalTime>
  <Words>3569</Words>
  <Application>Microsoft Office PowerPoint</Application>
  <PresentationFormat>Skærmshow (4:3)</PresentationFormat>
  <Paragraphs>286</Paragraphs>
  <Slides>17</Slides>
  <Notes>12</Notes>
  <HiddenSlides>0</HiddenSlides>
  <MMClips>0</MMClips>
  <ScaleCrop>false</ScaleCrop>
  <HeadingPairs>
    <vt:vector size="4" baseType="variant">
      <vt:variant>
        <vt:lpstr>Tema</vt:lpstr>
      </vt:variant>
      <vt:variant>
        <vt:i4>2</vt:i4>
      </vt:variant>
      <vt:variant>
        <vt:lpstr>Diastitler</vt:lpstr>
      </vt:variant>
      <vt:variant>
        <vt:i4>17</vt:i4>
      </vt:variant>
    </vt:vector>
  </HeadingPairs>
  <TitlesOfParts>
    <vt:vector size="19" baseType="lpstr">
      <vt:lpstr>1_Kontortema</vt:lpstr>
      <vt:lpstr>5_Kontortema</vt:lpstr>
      <vt:lpstr>Klasserumskultur, inklusion og fraværsbekæmpelse  Startkonference 28. november 2012 </vt:lpstr>
      <vt:lpstr>Velkommen til ’laboratorium’ klasserumskultur, inklusion og fraværsbekæmpelse</vt:lpstr>
      <vt:lpstr>Hvem indgår i laboratoriet?</vt:lpstr>
      <vt:lpstr> Fokus på elevernes perspektiv</vt:lpstr>
      <vt:lpstr>Dagen i dag:</vt:lpstr>
      <vt:lpstr>Hvorfor fokus på klasserumskultur og inklusion?</vt:lpstr>
      <vt:lpstr>Gymnasiet har (fået) en inklusionsopgave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Projektposter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Numbers and Words on the Problems Young People with Hearing Loss Face in Their Everyday Life</dc:title>
  <dc:creator>Niels-Henrik M. Hansen</dc:creator>
  <cp:lastModifiedBy>Poul Simon Rasmussen</cp:lastModifiedBy>
  <cp:revision>661</cp:revision>
  <cp:lastPrinted>2012-09-19T07:00:39Z</cp:lastPrinted>
  <dcterms:created xsi:type="dcterms:W3CDTF">2008-05-30T07:59:46Z</dcterms:created>
  <dcterms:modified xsi:type="dcterms:W3CDTF">2013-08-30T12:47:39Z</dcterms:modified>
</cp:coreProperties>
</file>